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5"/>
  </p:notesMasterIdLst>
  <p:handoutMasterIdLst>
    <p:handoutMasterId r:id="rId26"/>
  </p:handoutMasterIdLst>
  <p:sldIdLst>
    <p:sldId id="355" r:id="rId7"/>
    <p:sldId id="397" r:id="rId8"/>
    <p:sldId id="399" r:id="rId9"/>
    <p:sldId id="400" r:id="rId10"/>
    <p:sldId id="398" r:id="rId11"/>
    <p:sldId id="415" r:id="rId12"/>
    <p:sldId id="416" r:id="rId13"/>
    <p:sldId id="402" r:id="rId14"/>
    <p:sldId id="410" r:id="rId15"/>
    <p:sldId id="411" r:id="rId16"/>
    <p:sldId id="413" r:id="rId17"/>
    <p:sldId id="414" r:id="rId18"/>
    <p:sldId id="419" r:id="rId19"/>
    <p:sldId id="420" r:id="rId20"/>
    <p:sldId id="421" r:id="rId21"/>
    <p:sldId id="422" r:id="rId22"/>
    <p:sldId id="417" r:id="rId23"/>
    <p:sldId id="418" r:id="rId24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8283" autoAdjust="0"/>
  </p:normalViewPr>
  <p:slideViewPr>
    <p:cSldViewPr snapToGrid="0">
      <p:cViewPr varScale="1">
        <p:scale>
          <a:sx n="117" d="100"/>
          <a:sy n="117" d="100"/>
        </p:scale>
        <p:origin x="-147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26/05/2018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26/05/2018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0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30.png"/><Relationship Id="rId7" Type="http://schemas.openxmlformats.org/officeDocument/2006/relationships/image" Target="../media/image170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Berkay Alp Cakal</a:t>
            </a:r>
          </a:p>
          <a:p>
            <a:r>
              <a:rPr lang="de-DE" dirty="0"/>
              <a:t>Oguzhan Karakaya</a:t>
            </a:r>
          </a:p>
          <a:p>
            <a:r>
              <a:rPr lang="de-DE" dirty="0"/>
              <a:t>Manuel Meßmer</a:t>
            </a:r>
          </a:p>
          <a:p>
            <a:r>
              <a:rPr lang="de-DE" dirty="0"/>
              <a:t>Technische Universität München</a:t>
            </a:r>
          </a:p>
          <a:p>
            <a:r>
              <a:rPr lang="de-DE" dirty="0"/>
              <a:t>Software Lab 2018</a:t>
            </a:r>
          </a:p>
          <a:p>
            <a:r>
              <a:rPr lang="en-GB" dirty="0"/>
              <a:t>Civil, Geo and Environmental Engineering</a:t>
            </a:r>
            <a:endParaRPr lang="de-DE" dirty="0"/>
          </a:p>
          <a:p>
            <a:r>
              <a:rPr lang="de-DE" dirty="0"/>
              <a:t>Munich, 29. May 2018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530679" y="994334"/>
            <a:ext cx="8033658" cy="820738"/>
          </a:xfrm>
        </p:spPr>
        <p:txBody>
          <a:bodyPr/>
          <a:lstStyle/>
          <a:p>
            <a:r>
              <a:rPr lang="en-US" dirty="0" smtClean="0"/>
              <a:t>Development of a model order reduction library for an Android-based FEM app</a:t>
            </a:r>
            <a:endParaRPr lang="en-US" dirty="0"/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1162" y="2008373"/>
            <a:ext cx="8508999" cy="4699572"/>
          </a:xfrm>
        </p:spPr>
        <p:txBody>
          <a:bodyPr numCol="2"/>
          <a:lstStyle/>
          <a:p>
            <a:pPr lvl="1" indent="0" algn="ctr">
              <a:buNone/>
            </a:pPr>
            <a:r>
              <a:rPr lang="en-US" dirty="0"/>
              <a:t>Package Codded in C++</a:t>
            </a:r>
          </a:p>
          <a:p>
            <a:pPr marL="461963" lvl="1" indent="-285750"/>
            <a:r>
              <a:rPr lang="en-US" dirty="0"/>
              <a:t>Advantages</a:t>
            </a:r>
            <a:endParaRPr lang="x-none" dirty="0"/>
          </a:p>
          <a:p>
            <a:pPr marL="646113" lvl="2" indent="-285750"/>
            <a:r>
              <a:rPr lang="de-DE" dirty="0"/>
              <a:t>Faster Code (Carefull Implementation)</a:t>
            </a:r>
          </a:p>
          <a:p>
            <a:pPr marL="646113" lvl="2" indent="-285750"/>
            <a:r>
              <a:rPr lang="de-DE" dirty="0"/>
              <a:t>Garbage Collector not always friend</a:t>
            </a:r>
          </a:p>
          <a:p>
            <a:pPr marL="646113" lvl="2" indent="-285750"/>
            <a:r>
              <a:rPr lang="de-DE" dirty="0"/>
              <a:t>Cross Platform Development</a:t>
            </a:r>
          </a:p>
          <a:p>
            <a:pPr marL="646113" lvl="2" indent="-285750"/>
            <a:r>
              <a:rPr lang="de-DE" dirty="0"/>
              <a:t>Small memory footprint</a:t>
            </a:r>
          </a:p>
          <a:p>
            <a:pPr marL="646113" lvl="2" indent="-285750"/>
            <a:r>
              <a:rPr lang="de-DE" dirty="0"/>
              <a:t>Room for future implementations</a:t>
            </a:r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/>
          </a:p>
          <a:p>
            <a:pPr marL="461963" lvl="1" indent="-285750"/>
            <a:r>
              <a:rPr lang="de-DE" dirty="0" err="1"/>
              <a:t>Disadvatages</a:t>
            </a:r>
            <a:endParaRPr lang="de-DE" dirty="0"/>
          </a:p>
          <a:p>
            <a:pPr marL="646113" lvl="2" indent="-285750"/>
            <a:r>
              <a:rPr lang="de-DE" dirty="0"/>
              <a:t>Need development time</a:t>
            </a:r>
          </a:p>
          <a:p>
            <a:pPr marL="646113" lvl="2" indent="-285750"/>
            <a:r>
              <a:rPr lang="de-DE" dirty="0"/>
              <a:t>Existing implemantations are heavy to implement directly</a:t>
            </a:r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/>
          </a:p>
          <a:p>
            <a:pPr lvl="1" indent="0" algn="ctr">
              <a:buNone/>
            </a:pPr>
            <a:r>
              <a:rPr lang="de-DE" dirty="0"/>
              <a:t>Package Codded in Java</a:t>
            </a:r>
          </a:p>
          <a:p>
            <a:pPr marL="461963" lvl="1" indent="-285750"/>
            <a:r>
              <a:rPr lang="en-US" dirty="0"/>
              <a:t>Advantages</a:t>
            </a:r>
          </a:p>
          <a:p>
            <a:pPr marL="646113" lvl="2" indent="-285750"/>
            <a:r>
              <a:rPr lang="en-US" dirty="0"/>
              <a:t>Compact app-oriented code</a:t>
            </a:r>
          </a:p>
          <a:p>
            <a:pPr marL="646113" lvl="2" indent="-285750"/>
            <a:r>
              <a:rPr lang="en-US" dirty="0"/>
              <a:t>Relatively faster implementation time</a:t>
            </a:r>
          </a:p>
          <a:p>
            <a:pPr marL="646113" lvl="2" indent="-285750"/>
            <a:endParaRPr lang="en-US" dirty="0"/>
          </a:p>
          <a:p>
            <a:pPr marL="461963" lvl="1" indent="-285750"/>
            <a:endParaRPr lang="en-US" dirty="0"/>
          </a:p>
          <a:p>
            <a:pPr marL="461963" lvl="1" indent="-285750"/>
            <a:endParaRPr lang="en-US" dirty="0"/>
          </a:p>
          <a:p>
            <a:pPr marL="461963" lvl="1" indent="-285750"/>
            <a:endParaRPr lang="en-US" dirty="0"/>
          </a:p>
          <a:p>
            <a:pPr marL="461963" lvl="1" indent="-285750"/>
            <a:endParaRPr lang="en-US" dirty="0"/>
          </a:p>
          <a:p>
            <a:pPr marL="461963" lvl="1" indent="-285750"/>
            <a:r>
              <a:rPr lang="de-DE" dirty="0" err="1"/>
              <a:t>Disadvatages</a:t>
            </a:r>
            <a:endParaRPr lang="de-DE" dirty="0"/>
          </a:p>
          <a:p>
            <a:pPr marL="646113" lvl="2" indent="-285750"/>
            <a:r>
              <a:rPr lang="de-DE" dirty="0"/>
              <a:t>Compactness comes with a price</a:t>
            </a:r>
          </a:p>
          <a:p>
            <a:pPr marL="646113" lvl="2" indent="-285750"/>
            <a:r>
              <a:rPr lang="de-DE" dirty="0"/>
              <a:t>FEM part will be blended with android environment.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774934" y="6473313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 dirty="0"/>
              <a:t>Software Lab| Cakal, Karakaya, Meßmer | </a:t>
            </a:r>
            <a:r>
              <a:rPr lang="en-US" dirty="0"/>
              <a:t>Android-Based</a:t>
            </a:r>
            <a:r>
              <a:rPr lang="de-DE" dirty="0"/>
              <a:t> FEM</a:t>
            </a:r>
            <a:endParaRPr lang="de-D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44A40916-F768-4A7D-9018-738223789DA4}"/>
              </a:ext>
            </a:extLst>
          </p:cNvPr>
          <p:cNvCxnSpPr>
            <a:cxnSpLocks/>
            <a:stCxn id="2" idx="0"/>
          </p:cNvCxnSpPr>
          <p:nvPr/>
        </p:nvCxnSpPr>
        <p:spPr>
          <a:xfrm>
            <a:off x="4565662" y="2008373"/>
            <a:ext cx="0" cy="418141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A825935-B64D-4613-876C-5301A0ED6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45" y="2646485"/>
            <a:ext cx="208202" cy="1828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1A5B7F3-D1EF-46BF-BEB2-82405655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45" y="2932235"/>
            <a:ext cx="208202" cy="1828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7D5585E-DCC3-415D-B4AD-72744AA46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45" y="3237035"/>
            <a:ext cx="208202" cy="1828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4481AE8-8921-4D4B-BD1E-14E4D871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45" y="3554516"/>
            <a:ext cx="208202" cy="1828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D5725947-D3CE-4399-8387-0D3B1AD6D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45" y="3858066"/>
            <a:ext cx="208202" cy="1828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BC05BC1C-30A9-41B4-B274-065D8623D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29" y="4990886"/>
            <a:ext cx="207818" cy="1828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A862AB5C-D9E2-4326-99F9-440E5F077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29" y="5307116"/>
            <a:ext cx="207818" cy="1828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61503AFA-7864-4E6E-9BB4-307765D3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055" y="2646485"/>
            <a:ext cx="208202" cy="182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57F437AD-E678-4299-9943-BD5D54C90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055" y="2932235"/>
            <a:ext cx="208202" cy="1828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A7FD7777-A1D6-446F-B736-C764DCB1A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180" y="5256931"/>
            <a:ext cx="207818" cy="1828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87A2ECF3-6A6A-47D2-B337-8736A6143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180" y="4938142"/>
            <a:ext cx="207818" cy="182880"/>
          </a:xfrm>
          <a:prstGeom prst="rect">
            <a:avLst/>
          </a:prstGeom>
        </p:spPr>
      </p:pic>
      <p:sp>
        <p:nvSpPr>
          <p:cNvPr id="26" name="Titel 2">
            <a:extLst>
              <a:ext uri="{FF2B5EF4-FFF2-40B4-BE49-F238E27FC236}">
                <a16:creationId xmlns:a16="http://schemas.microsoft.com/office/drawing/2014/main" xmlns="" id="{93CC4DDE-7974-4B90-A90C-EC6749DC2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sz="3600" b="1" dirty="0"/>
              <a:t>Model</a:t>
            </a:r>
            <a:r>
              <a:rPr lang="en-US" dirty="0"/>
              <a:t> View Controller</a:t>
            </a:r>
            <a:endParaRPr lang="de-DE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613A212D-9A96-4C65-94E0-D0E4734A238F}"/>
              </a:ext>
            </a:extLst>
          </p:cNvPr>
          <p:cNvSpPr/>
          <p:nvPr/>
        </p:nvSpPr>
        <p:spPr>
          <a:xfrm>
            <a:off x="248752" y="1442774"/>
            <a:ext cx="17956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dirty="0"/>
              <a:t>FEM Package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789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Software Lab| Cakal, Karakaya, Meßmer | </a:t>
            </a:r>
            <a:r>
              <a:rPr lang="en-US" dirty="0"/>
              <a:t>Android-Based</a:t>
            </a:r>
            <a:r>
              <a:rPr lang="de-DE" dirty="0"/>
              <a:t> FEM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D3219BA-DE9D-4FEC-A8EE-72FB4B2A5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143125"/>
            <a:ext cx="4572000" cy="257175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xmlns="" id="{C06295C7-FDB7-4F04-9BBE-FFB5E35D6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sz="3600" b="1" dirty="0"/>
              <a:t>Model</a:t>
            </a:r>
            <a:r>
              <a:rPr lang="en-US" dirty="0"/>
              <a:t> View Controller</a:t>
            </a:r>
            <a:endParaRPr lang="de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71B551E-3F4A-4C7E-806F-1301C9724BD6}"/>
              </a:ext>
            </a:extLst>
          </p:cNvPr>
          <p:cNvSpPr/>
          <p:nvPr/>
        </p:nvSpPr>
        <p:spPr>
          <a:xfrm>
            <a:off x="248752" y="1442774"/>
            <a:ext cx="17956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dirty="0"/>
              <a:t>FEM Package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9421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Software Lab| Cakal, Karakaya, Meßmer | </a:t>
            </a:r>
            <a:r>
              <a:rPr lang="en-US" dirty="0"/>
              <a:t>Android-Based</a:t>
            </a:r>
            <a:r>
              <a:rPr lang="de-DE" dirty="0"/>
              <a:t> FEM</a:t>
            </a:r>
            <a:endParaRPr lang="de-DE" dirty="0"/>
          </a:p>
        </p:txBody>
      </p:sp>
      <p:cxnSp>
        <p:nvCxnSpPr>
          <p:cNvPr id="8" name="OTLSHAPE_M_6a283b367375415b92b0e5fc4e16a0cc_Connector1">
            <a:extLst>
              <a:ext uri="{FF2B5EF4-FFF2-40B4-BE49-F238E27FC236}">
                <a16:creationId xmlns:a16="http://schemas.microsoft.com/office/drawing/2014/main" xmlns="" id="{ADA8D49C-64DB-4C76-A56E-9B4F06844F4F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5938236" y="2694566"/>
            <a:ext cx="0" cy="411561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OTLSHAPE_M_93afb554552a4221a5380f7919409aa7_Connector1">
            <a:extLst>
              <a:ext uri="{FF2B5EF4-FFF2-40B4-BE49-F238E27FC236}">
                <a16:creationId xmlns:a16="http://schemas.microsoft.com/office/drawing/2014/main" xmlns="" id="{4552BC83-EA2C-4C48-9830-D2309D6800BA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3676113" y="2536762"/>
            <a:ext cx="0" cy="569365"/>
          </a:xfrm>
          <a:prstGeom prst="line">
            <a:avLst/>
          </a:prstGeom>
          <a:ln w="9525" cap="flat" cmpd="sng" algn="ctr">
            <a:solidFill>
              <a:srgbClr val="DC5924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OTLSHAPE_M_52743de8bb6d4044896f473898fe9da7_Connector1">
            <a:extLst>
              <a:ext uri="{FF2B5EF4-FFF2-40B4-BE49-F238E27FC236}">
                <a16:creationId xmlns:a16="http://schemas.microsoft.com/office/drawing/2014/main" xmlns="" id="{17C7E7D4-B963-4ED6-BA3C-36EB2CA55217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1368338" y="2564299"/>
            <a:ext cx="0" cy="605328"/>
          </a:xfrm>
          <a:prstGeom prst="line">
            <a:avLst/>
          </a:prstGeom>
          <a:ln w="9525" cap="flat" cmpd="sng" algn="ctr">
            <a:solidFill>
              <a:srgbClr val="087FC3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OTLSHAPE_M_a58f29487c0343c08abcf41913e40cae_Connector1">
            <a:extLst>
              <a:ext uri="{FF2B5EF4-FFF2-40B4-BE49-F238E27FC236}">
                <a16:creationId xmlns:a16="http://schemas.microsoft.com/office/drawing/2014/main" xmlns="" id="{9D097064-B511-4B7C-95CF-88887BF0B4F2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1238331" y="2102736"/>
            <a:ext cx="0" cy="1066891"/>
          </a:xfrm>
          <a:prstGeom prst="line">
            <a:avLst/>
          </a:prstGeom>
          <a:ln w="9525" cap="flat" cmpd="sng" algn="ctr">
            <a:solidFill>
              <a:srgbClr val="0072B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TLSHAPE_TB_00000000000000000000000000000000_LeftEndCaps">
            <a:extLst>
              <a:ext uri="{FF2B5EF4-FFF2-40B4-BE49-F238E27FC236}">
                <a16:creationId xmlns:a16="http://schemas.microsoft.com/office/drawing/2014/main" xmlns="" id="{B3D8CCA7-BB1D-4EBE-8C2C-6C4E69917EA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8752" y="3221627"/>
            <a:ext cx="425566" cy="2769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pc="-36" dirty="0">
                <a:solidFill>
                  <a:srgbClr val="C0504D"/>
                </a:solidFill>
                <a:latin typeface="Corbel" panose="020B0503020204020204" pitchFamily="34" charset="0"/>
              </a:rPr>
              <a:t>June</a:t>
            </a:r>
          </a:p>
        </p:txBody>
      </p:sp>
      <p:sp>
        <p:nvSpPr>
          <p:cNvPr id="13" name="OTLSHAPE_TB_00000000000000000000000000000000_RightEndCaps">
            <a:extLst>
              <a:ext uri="{FF2B5EF4-FFF2-40B4-BE49-F238E27FC236}">
                <a16:creationId xmlns:a16="http://schemas.microsoft.com/office/drawing/2014/main" xmlns="" id="{BDE93365-F8B4-4CA2-B0A7-BEED73D2FD8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333248" y="3221627"/>
            <a:ext cx="653577" cy="2769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pc="-36" dirty="0">
                <a:solidFill>
                  <a:srgbClr val="C0504D"/>
                </a:solidFill>
                <a:latin typeface="Corbel" panose="020B0503020204020204" pitchFamily="34" charset="0"/>
              </a:rPr>
              <a:t>August</a:t>
            </a:r>
          </a:p>
        </p:txBody>
      </p:sp>
      <p:sp>
        <p:nvSpPr>
          <p:cNvPr id="14" name="OTLSHAPE_TB_00000000000000000000000000000000_ScaleContainer">
            <a:extLst>
              <a:ext uri="{FF2B5EF4-FFF2-40B4-BE49-F238E27FC236}">
                <a16:creationId xmlns:a16="http://schemas.microsoft.com/office/drawing/2014/main" xmlns="" id="{2C781C7B-0E9F-4EE0-9271-414DD1BBDA3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806867" y="3169627"/>
            <a:ext cx="7518400" cy="381000"/>
          </a:xfrm>
          <a:prstGeom prst="roundRect">
            <a:avLst>
              <a:gd name="adj" fmla="val 100000"/>
            </a:avLst>
          </a:prstGeom>
          <a:ln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OTLSHAPE_TB_00000000000000000000000000000000_Separator1">
            <a:extLst>
              <a:ext uri="{FF2B5EF4-FFF2-40B4-BE49-F238E27FC236}">
                <a16:creationId xmlns:a16="http://schemas.microsoft.com/office/drawing/2014/main" xmlns="" id="{6BB376A3-3CBC-45FF-8CFA-03EEFA9BFECE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1778010" y="3233127"/>
            <a:ext cx="0" cy="254000"/>
          </a:xfrm>
          <a:prstGeom prst="line">
            <a:avLst/>
          </a:prstGeom>
          <a:ln w="6350" cap="flat" cmpd="sng" algn="ctr">
            <a:solidFill>
              <a:schemeClr val="lt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OTLSHAPE_TB_00000000000000000000000000000000_Separator2">
            <a:extLst>
              <a:ext uri="{FF2B5EF4-FFF2-40B4-BE49-F238E27FC236}">
                <a16:creationId xmlns:a16="http://schemas.microsoft.com/office/drawing/2014/main" xmlns="" id="{2DDE6F5A-CA24-4A98-8A04-D914C60B8EAC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2558052" y="3233127"/>
            <a:ext cx="0" cy="254000"/>
          </a:xfrm>
          <a:prstGeom prst="line">
            <a:avLst/>
          </a:prstGeom>
          <a:ln w="6350" cap="flat" cmpd="sng" algn="ctr">
            <a:solidFill>
              <a:schemeClr val="lt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OTLSHAPE_TB_00000000000000000000000000000000_Separator3">
            <a:extLst>
              <a:ext uri="{FF2B5EF4-FFF2-40B4-BE49-F238E27FC236}">
                <a16:creationId xmlns:a16="http://schemas.microsoft.com/office/drawing/2014/main" xmlns="" id="{B7B09761-98A3-42AD-8FFC-EAD385ACD8D3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3364096" y="3233127"/>
            <a:ext cx="0" cy="254000"/>
          </a:xfrm>
          <a:prstGeom prst="line">
            <a:avLst/>
          </a:prstGeom>
          <a:ln w="6350" cap="flat" cmpd="sng" algn="ctr">
            <a:solidFill>
              <a:schemeClr val="lt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OTLSHAPE_TB_00000000000000000000000000000000_Separator4">
            <a:extLst>
              <a:ext uri="{FF2B5EF4-FFF2-40B4-BE49-F238E27FC236}">
                <a16:creationId xmlns:a16="http://schemas.microsoft.com/office/drawing/2014/main" xmlns="" id="{B071E74D-FCAE-413A-9026-8AA75928A4E5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>
            <a:off x="4170140" y="3233127"/>
            <a:ext cx="0" cy="254000"/>
          </a:xfrm>
          <a:prstGeom prst="line">
            <a:avLst/>
          </a:prstGeom>
          <a:ln w="6350" cap="flat" cmpd="sng" algn="ctr">
            <a:solidFill>
              <a:schemeClr val="lt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OTLSHAPE_TB_00000000000000000000000000000000_Separator5">
            <a:extLst>
              <a:ext uri="{FF2B5EF4-FFF2-40B4-BE49-F238E27FC236}">
                <a16:creationId xmlns:a16="http://schemas.microsoft.com/office/drawing/2014/main" xmlns="" id="{E1759A88-1606-4252-8603-A4EAC97E87E5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950182" y="3233127"/>
            <a:ext cx="0" cy="254000"/>
          </a:xfrm>
          <a:prstGeom prst="line">
            <a:avLst/>
          </a:prstGeom>
          <a:ln w="6350" cap="flat" cmpd="sng" algn="ctr">
            <a:solidFill>
              <a:schemeClr val="lt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OTLSHAPE_TB_00000000000000000000000000000000_Separator6">
            <a:extLst>
              <a:ext uri="{FF2B5EF4-FFF2-40B4-BE49-F238E27FC236}">
                <a16:creationId xmlns:a16="http://schemas.microsoft.com/office/drawing/2014/main" xmlns="" id="{C4A480EC-B13D-4E6B-B62A-A26A868F2469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5756226" y="3233127"/>
            <a:ext cx="0" cy="254000"/>
          </a:xfrm>
          <a:prstGeom prst="line">
            <a:avLst/>
          </a:prstGeom>
          <a:ln w="6350" cap="flat" cmpd="sng" algn="ctr">
            <a:solidFill>
              <a:schemeClr val="lt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OTLSHAPE_TB_00000000000000000000000000000000_Separator7">
            <a:extLst>
              <a:ext uri="{FF2B5EF4-FFF2-40B4-BE49-F238E27FC236}">
                <a16:creationId xmlns:a16="http://schemas.microsoft.com/office/drawing/2014/main" xmlns="" id="{6FC793C1-D3B0-4929-91D3-F101FC62845A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>
            <a:off x="6536268" y="3233127"/>
            <a:ext cx="0" cy="254000"/>
          </a:xfrm>
          <a:prstGeom prst="line">
            <a:avLst/>
          </a:prstGeom>
          <a:ln w="6350" cap="flat" cmpd="sng" algn="ctr">
            <a:solidFill>
              <a:schemeClr val="lt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OTLSHAPE_TB_00000000000000000000000000000000_Separator8">
            <a:extLst>
              <a:ext uri="{FF2B5EF4-FFF2-40B4-BE49-F238E27FC236}">
                <a16:creationId xmlns:a16="http://schemas.microsoft.com/office/drawing/2014/main" xmlns="" id="{2E9ABAD9-FF7A-4E73-B4EA-35EA6F499D14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7342312" y="3233127"/>
            <a:ext cx="0" cy="254000"/>
          </a:xfrm>
          <a:prstGeom prst="line">
            <a:avLst/>
          </a:prstGeom>
          <a:ln w="6350" cap="flat" cmpd="sng" algn="ctr">
            <a:solidFill>
              <a:schemeClr val="lt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TLSHAPE_M_a58f29487c0343c08abcf41913e40cae_Title">
            <a:extLst>
              <a:ext uri="{FF2B5EF4-FFF2-40B4-BE49-F238E27FC236}">
                <a16:creationId xmlns:a16="http://schemas.microsoft.com/office/drawing/2014/main" xmlns="" id="{127AD1D1-EEAB-423B-9084-6BDC7C53B33A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1412270" y="2000127"/>
            <a:ext cx="635000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b="1" spc="-6" dirty="0">
                <a:solidFill>
                  <a:srgbClr val="3B5998"/>
                </a:solidFill>
                <a:latin typeface="Calibri" panose="020F0502020204030204" pitchFamily="34" charset="0"/>
              </a:rPr>
              <a:t>Try C++ Option</a:t>
            </a:r>
          </a:p>
        </p:txBody>
      </p:sp>
      <p:sp>
        <p:nvSpPr>
          <p:cNvPr id="34" name="OTLSHAPE_M_a58f29487c0343c08abcf41913e40cae_Shape">
            <a:extLst>
              <a:ext uri="{FF2B5EF4-FFF2-40B4-BE49-F238E27FC236}">
                <a16:creationId xmlns:a16="http://schemas.microsoft.com/office/drawing/2014/main" xmlns="" id="{793F00E0-83BA-4F93-A5CA-E49D4AB02A96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 rot="16200000">
            <a:off x="1263731" y="2102736"/>
            <a:ext cx="165100" cy="165100"/>
          </a:xfrm>
          <a:prstGeom prst="flowChartMerge">
            <a:avLst/>
          </a:prstGeom>
          <a:solidFill>
            <a:srgbClr val="087FC3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TLSHAPE_M_52743de8bb6d4044896f473898fe9da7_Title">
            <a:extLst>
              <a:ext uri="{FF2B5EF4-FFF2-40B4-BE49-F238E27FC236}">
                <a16:creationId xmlns:a16="http://schemas.microsoft.com/office/drawing/2014/main" xmlns="" id="{DE79C47D-0A5F-4CEE-9ABC-6D9CD57A40DC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552742" y="2451515"/>
            <a:ext cx="635000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b="1" spc="-6" dirty="0">
                <a:solidFill>
                  <a:srgbClr val="3B5998"/>
                </a:solidFill>
                <a:latin typeface="Calibri" panose="020F0502020204030204" pitchFamily="34" charset="0"/>
              </a:rPr>
              <a:t>Go for 2 weeks</a:t>
            </a:r>
          </a:p>
        </p:txBody>
      </p:sp>
      <p:sp>
        <p:nvSpPr>
          <p:cNvPr id="37" name="OTLSHAPE_M_52743de8bb6d4044896f473898fe9da7_Shape">
            <a:extLst>
              <a:ext uri="{FF2B5EF4-FFF2-40B4-BE49-F238E27FC236}">
                <a16:creationId xmlns:a16="http://schemas.microsoft.com/office/drawing/2014/main" xmlns="" id="{CBC2AFC6-730C-4501-9AF2-F3B45E931E4B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 rot="16200000">
            <a:off x="1393738" y="2564299"/>
            <a:ext cx="165100" cy="165100"/>
          </a:xfrm>
          <a:prstGeom prst="flowChartMerge">
            <a:avLst/>
          </a:prstGeom>
          <a:solidFill>
            <a:srgbClr val="087FC3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TLSHAPE_M_a54bc827b05146d18b559f618723e2b4_Title">
            <a:extLst>
              <a:ext uri="{FF2B5EF4-FFF2-40B4-BE49-F238E27FC236}">
                <a16:creationId xmlns:a16="http://schemas.microsoft.com/office/drawing/2014/main" xmlns="" id="{663AEA28-A761-48E1-A270-0560996A4C50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2395296" y="2340084"/>
            <a:ext cx="635000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b="1" spc="-6" dirty="0">
                <a:solidFill>
                  <a:srgbClr val="3B5998"/>
                </a:solidFill>
                <a:latin typeface="Calibri" panose="020F0502020204030204" pitchFamily="34" charset="0"/>
              </a:rPr>
              <a:t>Anything Goes Wrong?</a:t>
            </a:r>
          </a:p>
        </p:txBody>
      </p:sp>
      <p:sp>
        <p:nvSpPr>
          <p:cNvPr id="40" name="OTLSHAPE_M_a54bc827b05146d18b559f618723e2b4_Shape">
            <a:extLst>
              <a:ext uri="{FF2B5EF4-FFF2-40B4-BE49-F238E27FC236}">
                <a16:creationId xmlns:a16="http://schemas.microsoft.com/office/drawing/2014/main" xmlns="" id="{D2843E44-03D7-41B6-941B-508253EDE656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2989782" y="2979127"/>
            <a:ext cx="228600" cy="254000"/>
          </a:xfrm>
          <a:prstGeom prst="teardrop">
            <a:avLst/>
          </a:prstGeom>
          <a:solidFill>
            <a:srgbClr val="087FC3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TLSHAPE_M_93afb554552a4221a5380f7919409aa7_Title">
            <a:extLst>
              <a:ext uri="{FF2B5EF4-FFF2-40B4-BE49-F238E27FC236}">
                <a16:creationId xmlns:a16="http://schemas.microsoft.com/office/drawing/2014/main" xmlns="" id="{CE345CA4-DFE3-462A-B963-C95E7BB298AB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3364709" y="2119560"/>
            <a:ext cx="635000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b="1" spc="-6" dirty="0">
                <a:solidFill>
                  <a:srgbClr val="D24726"/>
                </a:solidFill>
                <a:latin typeface="Calibri" panose="020F0502020204030204" pitchFamily="34" charset="0"/>
              </a:rPr>
              <a:t>Start Java Library</a:t>
            </a:r>
          </a:p>
        </p:txBody>
      </p:sp>
      <p:sp>
        <p:nvSpPr>
          <p:cNvPr id="43" name="OTLSHAPE_M_93afb554552a4221a5380f7919409aa7_Shape">
            <a:extLst>
              <a:ext uri="{FF2B5EF4-FFF2-40B4-BE49-F238E27FC236}">
                <a16:creationId xmlns:a16="http://schemas.microsoft.com/office/drawing/2014/main" xmlns="" id="{5E994D34-72CF-4A48-B558-F5988C1C92CD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3561813" y="2979127"/>
            <a:ext cx="228600" cy="254000"/>
          </a:xfrm>
          <a:prstGeom prst="teardrop">
            <a:avLst/>
          </a:prstGeom>
          <a:solidFill>
            <a:srgbClr val="DC5924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TLSHAPE_M_6a283b367375415b92b0e5fc4e16a0cc_Title">
            <a:extLst>
              <a:ext uri="{FF2B5EF4-FFF2-40B4-BE49-F238E27FC236}">
                <a16:creationId xmlns:a16="http://schemas.microsoft.com/office/drawing/2014/main" xmlns="" id="{76040F2B-ED24-4BE9-8D84-F48CFDC00763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5817331" y="2174516"/>
            <a:ext cx="822881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b="1" spc="-6" dirty="0">
                <a:solidFill>
                  <a:srgbClr val="489A61"/>
                </a:solidFill>
                <a:latin typeface="Calibri" panose="020F0502020204030204" pitchFamily="34" charset="0"/>
              </a:rPr>
              <a:t>Implement MOR Models</a:t>
            </a:r>
          </a:p>
        </p:txBody>
      </p:sp>
      <p:sp>
        <p:nvSpPr>
          <p:cNvPr id="48" name="OTLSHAPE_M_7f583de0854a4cacb89837f3a379bb4a_Title">
            <a:extLst>
              <a:ext uri="{FF2B5EF4-FFF2-40B4-BE49-F238E27FC236}">
                <a16:creationId xmlns:a16="http://schemas.microsoft.com/office/drawing/2014/main" xmlns="" id="{ABA9111E-320A-4310-9231-323FAC79FACF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7811850" y="2109578"/>
            <a:ext cx="635000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b="1" spc="-6" dirty="0">
                <a:solidFill>
                  <a:srgbClr val="489A61"/>
                </a:solidFill>
                <a:latin typeface="Calibri" panose="020F0502020204030204" pitchFamily="34" charset="0"/>
              </a:rPr>
              <a:t>Finish Fem Package</a:t>
            </a:r>
          </a:p>
        </p:txBody>
      </p:sp>
      <p:sp>
        <p:nvSpPr>
          <p:cNvPr id="50" name="OTLSHAPE_M_7f583de0854a4cacb89837f3a379bb4a_Shape">
            <a:extLst>
              <a:ext uri="{FF2B5EF4-FFF2-40B4-BE49-F238E27FC236}">
                <a16:creationId xmlns:a16="http://schemas.microsoft.com/office/drawing/2014/main" xmlns="" id="{A61E025E-D30A-4289-A0D8-B6570B2B3F54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7969955" y="2902927"/>
            <a:ext cx="304800" cy="33020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62B57B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TLSHAPE_T_7c518fb37f2142bb8e0445920d0403b5_Shape">
            <a:extLst>
              <a:ext uri="{FF2B5EF4-FFF2-40B4-BE49-F238E27FC236}">
                <a16:creationId xmlns:a16="http://schemas.microsoft.com/office/drawing/2014/main" xmlns="" id="{35A8FD9C-98E0-42D6-BA75-1CF1B5B4539A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3001112" y="3753827"/>
            <a:ext cx="215900" cy="203200"/>
          </a:xfrm>
          <a:prstGeom prst="roundRect">
            <a:avLst>
              <a:gd name="adj" fmla="val 100000"/>
            </a:avLst>
          </a:prstGeom>
          <a:solidFill>
            <a:srgbClr val="087FC3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TLSHAPE_T_7c518fb37f2142bb8e0445920d0403b5_Title">
            <a:extLst>
              <a:ext uri="{FF2B5EF4-FFF2-40B4-BE49-F238E27FC236}">
                <a16:creationId xmlns:a16="http://schemas.microsoft.com/office/drawing/2014/main" xmlns="" id="{1AF5CCF4-A61E-412A-AE5F-BC78C3B4D2D0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2349221" y="3763095"/>
            <a:ext cx="609600" cy="18466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b="1" spc="-8" dirty="0">
                <a:solidFill>
                  <a:srgbClr val="0070C0"/>
                </a:solidFill>
                <a:latin typeface="Calibri" panose="020F0502020204030204" pitchFamily="34" charset="0"/>
              </a:rPr>
              <a:t>Fine?</a:t>
            </a:r>
          </a:p>
        </p:txBody>
      </p:sp>
      <p:sp>
        <p:nvSpPr>
          <p:cNvPr id="54" name="OTLSHAPE_T_be3ae38f60b3402d8a13f1e91eec41f5_Shape">
            <a:extLst>
              <a:ext uri="{FF2B5EF4-FFF2-40B4-BE49-F238E27FC236}">
                <a16:creationId xmlns:a16="http://schemas.microsoft.com/office/drawing/2014/main" xmlns="" id="{692E9A77-04B3-4B4C-9025-8F3A8A68C380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3900350" y="4276397"/>
            <a:ext cx="1855876" cy="165306"/>
          </a:xfrm>
          <a:prstGeom prst="roundRect">
            <a:avLst>
              <a:gd name="adj" fmla="val 100000"/>
            </a:avLst>
          </a:prstGeom>
          <a:ln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TLSHAPE_T_be3ae38f60b3402d8a13f1e91eec41f5_Title">
            <a:extLst>
              <a:ext uri="{FF2B5EF4-FFF2-40B4-BE49-F238E27FC236}">
                <a16:creationId xmlns:a16="http://schemas.microsoft.com/office/drawing/2014/main" xmlns="" id="{046270B6-D519-4AA9-B336-3A3BD11BCE90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2782605" y="4173742"/>
            <a:ext cx="1155845" cy="36933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b="1" spc="-6" dirty="0">
                <a:solidFill>
                  <a:srgbClr val="3B5998"/>
                </a:solidFill>
                <a:latin typeface="Calibri" panose="020F0502020204030204" pitchFamily="34" charset="0"/>
              </a:rPr>
              <a:t>Finish &amp; Test </a:t>
            </a:r>
          </a:p>
          <a:p>
            <a:pPr algn="ctr"/>
            <a:r>
              <a:rPr lang="en-US" sz="1200" b="1" spc="-6" dirty="0">
                <a:solidFill>
                  <a:srgbClr val="3B5998"/>
                </a:solidFill>
                <a:latin typeface="Calibri" panose="020F0502020204030204" pitchFamily="34" charset="0"/>
              </a:rPr>
              <a:t>C++ Library</a:t>
            </a:r>
          </a:p>
        </p:txBody>
      </p:sp>
      <p:sp>
        <p:nvSpPr>
          <p:cNvPr id="57" name="OTLSHAPE_T_9aa183d65df24b0c8fecd0a002471583_Shape">
            <a:extLst>
              <a:ext uri="{FF2B5EF4-FFF2-40B4-BE49-F238E27FC236}">
                <a16:creationId xmlns:a16="http://schemas.microsoft.com/office/drawing/2014/main" xmlns="" id="{047BF35D-C841-4A77-A3E5-9852D91840A0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5817331" y="4732839"/>
            <a:ext cx="2457423" cy="200243"/>
          </a:xfrm>
          <a:prstGeom prst="roundRect">
            <a:avLst>
              <a:gd name="adj" fmla="val 100000"/>
            </a:avLst>
          </a:prstGeom>
          <a:solidFill>
            <a:srgbClr val="62B57B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TLSHAPE_T_9aa183d65df24b0c8fecd0a002471583_Title">
            <a:extLst>
              <a:ext uri="{FF2B5EF4-FFF2-40B4-BE49-F238E27FC236}">
                <a16:creationId xmlns:a16="http://schemas.microsoft.com/office/drawing/2014/main" xmlns="" id="{1A9BFF69-2F27-4899-935A-B77798CCE046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4978326" y="4557104"/>
            <a:ext cx="777900" cy="5539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b="1" spc="-6" dirty="0">
                <a:solidFill>
                  <a:srgbClr val="489A61"/>
                </a:solidFill>
                <a:latin typeface="Calibri" panose="020F0502020204030204" pitchFamily="34" charset="0"/>
              </a:rPr>
              <a:t>Implement MOR Models</a:t>
            </a:r>
          </a:p>
        </p:txBody>
      </p:sp>
      <p:sp>
        <p:nvSpPr>
          <p:cNvPr id="66" name="OTLSHAPE_TB_00000000000000000000000000000000_RightEndCaps">
            <a:extLst>
              <a:ext uri="{FF2B5EF4-FFF2-40B4-BE49-F238E27FC236}">
                <a16:creationId xmlns:a16="http://schemas.microsoft.com/office/drawing/2014/main" xmlns="" id="{2C04C25C-43C2-4E8B-85AA-C3B1297A234D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4398007" y="3221627"/>
            <a:ext cx="351828" cy="2769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pc="-36" dirty="0">
                <a:solidFill>
                  <a:srgbClr val="C0504D"/>
                </a:solidFill>
                <a:latin typeface="Corbel" panose="020B0503020204020204" pitchFamily="34" charset="0"/>
              </a:rPr>
              <a:t>July</a:t>
            </a:r>
          </a:p>
        </p:txBody>
      </p:sp>
      <p:sp>
        <p:nvSpPr>
          <p:cNvPr id="67" name="OTLSHAPE_T_be3ae38f60b3402d8a13f1e91eec41f5_Shape">
            <a:extLst>
              <a:ext uri="{FF2B5EF4-FFF2-40B4-BE49-F238E27FC236}">
                <a16:creationId xmlns:a16="http://schemas.microsoft.com/office/drawing/2014/main" xmlns="" id="{7C3F08BB-A612-4570-AFB9-93363C1A02EB}"/>
              </a:ext>
            </a:extLst>
          </p:cNvPr>
          <p:cNvSpPr/>
          <p:nvPr>
            <p:custDataLst>
              <p:tags r:id="rId34"/>
            </p:custDataLst>
          </p:nvPr>
        </p:nvSpPr>
        <p:spPr>
          <a:xfrm>
            <a:off x="3873065" y="2970854"/>
            <a:ext cx="1855876" cy="165306"/>
          </a:xfrm>
          <a:prstGeom prst="roundRect">
            <a:avLst>
              <a:gd name="adj" fmla="val 100000"/>
            </a:avLst>
          </a:prstGeom>
          <a:solidFill>
            <a:srgbClr val="DC5924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el 2">
            <a:extLst>
              <a:ext uri="{FF2B5EF4-FFF2-40B4-BE49-F238E27FC236}">
                <a16:creationId xmlns:a16="http://schemas.microsoft.com/office/drawing/2014/main" xmlns="" id="{476CE016-EAA2-4DD1-8438-18BCC618F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sz="3600" b="1" dirty="0"/>
              <a:t>Model</a:t>
            </a:r>
            <a:r>
              <a:rPr lang="en-US" dirty="0"/>
              <a:t> View Controller</a:t>
            </a:r>
            <a:endParaRPr lang="de-DE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C2639CA-B64B-43E2-BA62-12971EE1FBC0}"/>
              </a:ext>
            </a:extLst>
          </p:cNvPr>
          <p:cNvSpPr/>
          <p:nvPr/>
        </p:nvSpPr>
        <p:spPr>
          <a:xfrm>
            <a:off x="248752" y="1442774"/>
            <a:ext cx="17956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dirty="0"/>
              <a:t>FEM Package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341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Software Lab| Cakal, Karakaya, Meßmer | </a:t>
            </a:r>
            <a:r>
              <a:rPr lang="en-US" dirty="0"/>
              <a:t>Android-Based</a:t>
            </a:r>
            <a:r>
              <a:rPr lang="de-DE" dirty="0"/>
              <a:t> FEM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MOR Package</a:t>
            </a:r>
            <a:endParaRPr lang="de-DE" sz="3000" dirty="0"/>
          </a:p>
        </p:txBody>
      </p:sp>
      <p:sp>
        <p:nvSpPr>
          <p:cNvPr id="8" name="Inhaltsplatzhalter 1"/>
          <p:cNvSpPr>
            <a:spLocks noGrp="1"/>
          </p:cNvSpPr>
          <p:nvPr>
            <p:ph idx="1"/>
          </p:nvPr>
        </p:nvSpPr>
        <p:spPr>
          <a:xfrm>
            <a:off x="319090" y="1773741"/>
            <a:ext cx="8508999" cy="4699572"/>
          </a:xfrm>
        </p:spPr>
        <p:txBody>
          <a:bodyPr/>
          <a:lstStyle/>
          <a:p>
            <a:pPr marL="461963" lvl="1" indent="-285750"/>
            <a:endParaRPr lang="en-US" dirty="0"/>
          </a:p>
          <a:p>
            <a:pPr marL="461963" lvl="1" indent="-285750"/>
            <a:endParaRPr lang="en-US" dirty="0"/>
          </a:p>
          <a:p>
            <a:pPr lvl="1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1"/>
              <p:cNvSpPr txBox="1">
                <a:spLocks/>
              </p:cNvSpPr>
              <p:nvPr/>
            </p:nvSpPr>
            <p:spPr>
              <a:xfrm>
                <a:off x="311162" y="1589222"/>
                <a:ext cx="8508999" cy="46995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defRPr lang="de-DE" sz="1600" kern="1200" noProof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76213" indent="-176213" algn="l" rtl="0" eaLnBrk="0" fontAlgn="base" hangingPunct="0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buChar char="•"/>
                  <a:defRPr lang="de-DE" sz="1600" kern="1200" noProof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0363" indent="-184150" algn="l" rtl="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38163" indent="-177800" algn="l" rtl="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14375" indent="-176213" algn="l" rtl="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61963" lvl="1" indent="-285750"/>
                <a:r>
                  <a:rPr lang="en-US" dirty="0"/>
                  <a:t>General equation:</a:t>
                </a:r>
              </a:p>
              <a:p>
                <a:pPr marL="461963" lvl="1" indent="-285750"/>
                <a:endParaRPr lang="en-US" dirty="0"/>
              </a:p>
              <a:p>
                <a:pPr marL="461963" lvl="1" indent="-285750"/>
                <a:endParaRPr lang="en-US" dirty="0"/>
              </a:p>
              <a:p>
                <a:pPr lvl="1" indent="0">
                  <a:buNone/>
                </a:pP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acc>
                      <m:accPr>
                        <m:chr m:val="̈"/>
                        <m:ctrlPr>
                          <a:rPr lang="en-US" sz="2800" b="0" i="1" smtClean="0">
                            <a:latin typeface="Cambria Math"/>
                          </a:rPr>
                        </m:ctrlPr>
                      </m:accPr>
                      <m:e>
                        <m:acc>
                          <m:accPr>
                            <m:chr m:val="⃑"/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𝐷</m:t>
                    </m:r>
                    <m:acc>
                      <m:accPr>
                        <m:chr m:val="̇"/>
                        <m:ctrlPr>
                          <a:rPr lang="en-US" sz="2800" b="0" i="1" smtClean="0">
                            <a:latin typeface="Cambria Math"/>
                          </a:rPr>
                        </m:ctrlPr>
                      </m:accPr>
                      <m:e>
                        <m:acc>
                          <m:accPr>
                            <m:chr m:val="⃑"/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  <m:acc>
                      <m:accPr>
                        <m:chr m:val="⃑"/>
                        <m:ctrlPr>
                          <a:rPr lang="en-US" sz="28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sz="28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endParaRPr lang="en-US" sz="2800" dirty="0"/>
              </a:p>
              <a:p>
                <a:pPr marL="646113" lvl="2" indent="-285750"/>
                <a:endParaRPr lang="en-US" dirty="0"/>
              </a:p>
              <a:p>
                <a:pPr marL="646113" lvl="2" indent="-285750"/>
                <a:endParaRPr lang="en-US" dirty="0"/>
              </a:p>
              <a:p>
                <a:pPr marL="461963" lvl="1" indent="-285750"/>
                <a:r>
                  <a:rPr lang="en-US" dirty="0"/>
                  <a:t>To keep things simple:</a:t>
                </a:r>
              </a:p>
              <a:p>
                <a:pPr marL="461963" lvl="1" indent="-285750"/>
                <a:endParaRPr lang="en-US" dirty="0"/>
              </a:p>
              <a:p>
                <a:pPr lvl="1" indent="0">
                  <a:buNone/>
                </a:pPr>
                <a:endParaRPr lang="en-US" dirty="0"/>
              </a:p>
              <a:p>
                <a:pPr lvl="1" indent="0">
                  <a:buNone/>
                </a:pP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𝐾</m:t>
                    </m:r>
                    <m:acc>
                      <m:accPr>
                        <m:chr m:val="⃑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800" dirty="0"/>
                  <a:t>		</a:t>
                </a:r>
              </a:p>
              <a:p>
                <a:pPr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" name="Inhaltsplatzhalt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62" y="1589222"/>
                <a:ext cx="8508999" cy="4699572"/>
              </a:xfrm>
              <a:prstGeom prst="rect">
                <a:avLst/>
              </a:prstGeom>
              <a:blipFill>
                <a:blip r:embed="rId2"/>
                <a:stretch>
                  <a:fillRect t="-11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 15"/>
          <p:cNvSpPr/>
          <p:nvPr/>
        </p:nvSpPr>
        <p:spPr>
          <a:xfrm>
            <a:off x="1244338" y="2917877"/>
            <a:ext cx="744718" cy="400358"/>
          </a:xfrm>
          <a:custGeom>
            <a:avLst/>
            <a:gdLst>
              <a:gd name="connsiteX0" fmla="*/ 0 w 744718"/>
              <a:gd name="connsiteY0" fmla="*/ 400358 h 400358"/>
              <a:gd name="connsiteX1" fmla="*/ 329938 w 744718"/>
              <a:gd name="connsiteY1" fmla="*/ 4432 h 400358"/>
              <a:gd name="connsiteX2" fmla="*/ 744718 w 744718"/>
              <a:gd name="connsiteY2" fmla="*/ 192968 h 40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4718" h="400358">
                <a:moveTo>
                  <a:pt x="0" y="400358"/>
                </a:moveTo>
                <a:cubicBezTo>
                  <a:pt x="102909" y="219677"/>
                  <a:pt x="205818" y="38997"/>
                  <a:pt x="329938" y="4432"/>
                </a:cubicBezTo>
                <a:cubicBezTo>
                  <a:pt x="454058" y="-30133"/>
                  <a:pt x="666161" y="147405"/>
                  <a:pt x="744718" y="192968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Line Callout 2 (Accent Bar) 4"/>
              <p:cNvSpPr/>
              <p:nvPr/>
            </p:nvSpPr>
            <p:spPr>
              <a:xfrm>
                <a:off x="2978870" y="3939008"/>
                <a:ext cx="2762054" cy="463310"/>
              </a:xfrm>
              <a:prstGeom prst="accentCallout2">
                <a:avLst>
                  <a:gd name="adj1" fmla="val 51384"/>
                  <a:gd name="adj2" fmla="val 8049"/>
                  <a:gd name="adj3" fmla="val 51191"/>
                  <a:gd name="adj4" fmla="val -26565"/>
                  <a:gd name="adj5" fmla="val 107732"/>
                  <a:gd name="adj6" fmla="val -46667"/>
                </a:avLst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Line Callout 2 (Accent Bar)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870" y="3939008"/>
                <a:ext cx="2762054" cy="463310"/>
              </a:xfrm>
              <a:prstGeom prst="accentCallout2">
                <a:avLst>
                  <a:gd name="adj1" fmla="val 51384"/>
                  <a:gd name="adj2" fmla="val 8049"/>
                  <a:gd name="adj3" fmla="val 51191"/>
                  <a:gd name="adj4" fmla="val -26565"/>
                  <a:gd name="adj5" fmla="val 107732"/>
                  <a:gd name="adj6" fmla="val -4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Line Callout 2 (Accent Bar) 24"/>
              <p:cNvSpPr/>
              <p:nvPr/>
            </p:nvSpPr>
            <p:spPr>
              <a:xfrm>
                <a:off x="2978870" y="5113901"/>
                <a:ext cx="2762054" cy="463310"/>
              </a:xfrm>
              <a:prstGeom prst="accentCallout2">
                <a:avLst>
                  <a:gd name="adj1" fmla="val 51384"/>
                  <a:gd name="adj2" fmla="val 8049"/>
                  <a:gd name="adj3" fmla="val 53226"/>
                  <a:gd name="adj4" fmla="val -40558"/>
                  <a:gd name="adj5" fmla="val -28591"/>
                  <a:gd name="adj6" fmla="val -57929"/>
                </a:avLst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𝑁𝑥𝑁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Line Callout 2 (Accent Bar)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870" y="5113901"/>
                <a:ext cx="2762054" cy="463310"/>
              </a:xfrm>
              <a:prstGeom prst="accentCallout2">
                <a:avLst>
                  <a:gd name="adj1" fmla="val 51384"/>
                  <a:gd name="adj2" fmla="val 8049"/>
                  <a:gd name="adj3" fmla="val 53226"/>
                  <a:gd name="adj4" fmla="val -40558"/>
                  <a:gd name="adj5" fmla="val -28591"/>
                  <a:gd name="adj6" fmla="val -57929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Line Callout 2 (Accent Bar) 26"/>
              <p:cNvSpPr/>
              <p:nvPr/>
            </p:nvSpPr>
            <p:spPr>
              <a:xfrm>
                <a:off x="2978870" y="4539701"/>
                <a:ext cx="2762054" cy="463310"/>
              </a:xfrm>
              <a:prstGeom prst="accentCallout2">
                <a:avLst>
                  <a:gd name="adj1" fmla="val 51384"/>
                  <a:gd name="adj2" fmla="val 8049"/>
                  <a:gd name="adj3" fmla="val 49156"/>
                  <a:gd name="adj4" fmla="val -4722"/>
                  <a:gd name="adj5" fmla="val 48727"/>
                  <a:gd name="adj6" fmla="val -17657"/>
                </a:avLst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Line Callout 2 (Accent Bar)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870" y="4539701"/>
                <a:ext cx="2762054" cy="463310"/>
              </a:xfrm>
              <a:prstGeom prst="accentCallout2">
                <a:avLst>
                  <a:gd name="adj1" fmla="val 51384"/>
                  <a:gd name="adj2" fmla="val 8049"/>
                  <a:gd name="adj3" fmla="val 49156"/>
                  <a:gd name="adj4" fmla="val -4722"/>
                  <a:gd name="adj5" fmla="val 48727"/>
                  <a:gd name="adj6" fmla="val -1765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73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Software Lab| Cakal, Karakaya, Meßmer | </a:t>
            </a:r>
            <a:r>
              <a:rPr lang="en-US" dirty="0"/>
              <a:t>Android-Based</a:t>
            </a:r>
            <a:r>
              <a:rPr lang="de-DE" dirty="0"/>
              <a:t> FEM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MOR Package</a:t>
            </a:r>
            <a:endParaRPr lang="de-DE" sz="3000" dirty="0"/>
          </a:p>
        </p:txBody>
      </p:sp>
      <p:sp>
        <p:nvSpPr>
          <p:cNvPr id="8" name="Inhaltsplatzhalter 1"/>
          <p:cNvSpPr>
            <a:spLocks noGrp="1"/>
          </p:cNvSpPr>
          <p:nvPr>
            <p:ph idx="1"/>
          </p:nvPr>
        </p:nvSpPr>
        <p:spPr>
          <a:xfrm>
            <a:off x="319090" y="1773741"/>
            <a:ext cx="8508999" cy="4699572"/>
          </a:xfrm>
        </p:spPr>
        <p:txBody>
          <a:bodyPr/>
          <a:lstStyle/>
          <a:p>
            <a:pPr marL="461963" lvl="1" indent="-285750"/>
            <a:endParaRPr lang="en-US" dirty="0"/>
          </a:p>
          <a:p>
            <a:pPr marL="461963" lvl="1" indent="-285750"/>
            <a:endParaRPr lang="en-US" dirty="0"/>
          </a:p>
          <a:p>
            <a:pPr lvl="1" indent="0">
              <a:buNone/>
            </a:pPr>
            <a:endParaRPr lang="en-US" dirty="0"/>
          </a:p>
        </p:txBody>
      </p:sp>
      <p:sp>
        <p:nvSpPr>
          <p:cNvPr id="9" name="Inhaltsplatzhalter 1"/>
          <p:cNvSpPr txBox="1">
            <a:spLocks/>
          </p:cNvSpPr>
          <p:nvPr/>
        </p:nvSpPr>
        <p:spPr>
          <a:xfrm>
            <a:off x="311162" y="1589222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63" lvl="1" indent="-285750"/>
            <a:r>
              <a:rPr lang="en-US" dirty="0"/>
              <a:t>We need a magic box</a:t>
            </a:r>
          </a:p>
          <a:p>
            <a:pPr marL="646113" lvl="2" indent="-285750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382" y="2643748"/>
            <a:ext cx="1645920" cy="164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879889" y="3466708"/>
                <a:ext cx="287517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889" y="3466708"/>
                <a:ext cx="287517" cy="2807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69146" y="3321907"/>
                <a:ext cx="961534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16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6" y="3321907"/>
                <a:ext cx="961534" cy="280718"/>
              </a:xfrm>
              <a:prstGeom prst="rect">
                <a:avLst/>
              </a:prstGeom>
              <a:blipFill>
                <a:blip r:embed="rId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10004" y="3343129"/>
                <a:ext cx="961534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04" y="3343129"/>
                <a:ext cx="961534" cy="2807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 15"/>
          <p:cNvSpPr/>
          <p:nvPr/>
        </p:nvSpPr>
        <p:spPr>
          <a:xfrm>
            <a:off x="1244338" y="2917877"/>
            <a:ext cx="744718" cy="400358"/>
          </a:xfrm>
          <a:custGeom>
            <a:avLst/>
            <a:gdLst>
              <a:gd name="connsiteX0" fmla="*/ 0 w 744718"/>
              <a:gd name="connsiteY0" fmla="*/ 400358 h 400358"/>
              <a:gd name="connsiteX1" fmla="*/ 329938 w 744718"/>
              <a:gd name="connsiteY1" fmla="*/ 4432 h 400358"/>
              <a:gd name="connsiteX2" fmla="*/ 744718 w 744718"/>
              <a:gd name="connsiteY2" fmla="*/ 192968 h 40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4718" h="400358">
                <a:moveTo>
                  <a:pt x="0" y="400358"/>
                </a:moveTo>
                <a:cubicBezTo>
                  <a:pt x="102909" y="219677"/>
                  <a:pt x="205818" y="38997"/>
                  <a:pt x="329938" y="4432"/>
                </a:cubicBezTo>
                <a:cubicBezTo>
                  <a:pt x="454058" y="-30133"/>
                  <a:pt x="666161" y="147405"/>
                  <a:pt x="744718" y="192968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rved Down Arrow 16"/>
          <p:cNvSpPr/>
          <p:nvPr/>
        </p:nvSpPr>
        <p:spPr>
          <a:xfrm>
            <a:off x="1254789" y="2924871"/>
            <a:ext cx="653044" cy="329938"/>
          </a:xfrm>
          <a:prstGeom prst="curved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urved Down Arrow 17"/>
          <p:cNvSpPr/>
          <p:nvPr/>
        </p:nvSpPr>
        <p:spPr>
          <a:xfrm>
            <a:off x="3515723" y="2926132"/>
            <a:ext cx="653044" cy="329938"/>
          </a:xfrm>
          <a:prstGeom prst="curved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468" y="2643748"/>
            <a:ext cx="1645920" cy="1645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664975" y="3466708"/>
                <a:ext cx="287517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975" y="3466708"/>
                <a:ext cx="287517" cy="280718"/>
              </a:xfrm>
              <a:prstGeom prst="rect">
                <a:avLst/>
              </a:prstGeom>
              <a:blipFill>
                <a:blip r:embed="rId6"/>
                <a:stretch>
                  <a:fillRect l="-18750" r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595090" y="3322001"/>
                <a:ext cx="961534" cy="3229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16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090" y="3322001"/>
                <a:ext cx="961534" cy="322974"/>
              </a:xfrm>
              <a:prstGeom prst="rect">
                <a:avLst/>
              </a:prstGeom>
              <a:blipFill>
                <a:blip r:embed="rId7"/>
                <a:stretch>
                  <a:fillRect t="-13208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448710" y="3343129"/>
                <a:ext cx="961534" cy="3229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en-US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710" y="3343129"/>
                <a:ext cx="961534" cy="322974"/>
              </a:xfrm>
              <a:prstGeom prst="rect">
                <a:avLst/>
              </a:prstGeom>
              <a:blipFill>
                <a:blip r:embed="rId8"/>
                <a:stretch>
                  <a:fillRect t="-11321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urved Down Arrow 23"/>
          <p:cNvSpPr/>
          <p:nvPr/>
        </p:nvSpPr>
        <p:spPr>
          <a:xfrm flipH="1">
            <a:off x="7355019" y="2917877"/>
            <a:ext cx="633348" cy="329938"/>
          </a:xfrm>
          <a:prstGeom prst="curved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4587207" y="2460396"/>
            <a:ext cx="7883" cy="2281281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Line Callout 2 (Accent Bar) 28"/>
              <p:cNvSpPr/>
              <p:nvPr/>
            </p:nvSpPr>
            <p:spPr>
              <a:xfrm>
                <a:off x="3214063" y="5209143"/>
                <a:ext cx="2753104" cy="463310"/>
              </a:xfrm>
              <a:prstGeom prst="accentCallout2">
                <a:avLst>
                  <a:gd name="adj1" fmla="val 51384"/>
                  <a:gd name="adj2" fmla="val 36716"/>
                  <a:gd name="adj3" fmla="val 51191"/>
                  <a:gd name="adj4" fmla="val 29069"/>
                  <a:gd name="adj5" fmla="val -321582"/>
                  <a:gd name="adj6" fmla="val 28763"/>
                </a:avLst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Line Callout 2 (Accent Bar)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063" y="5209143"/>
                <a:ext cx="2753104" cy="463310"/>
              </a:xfrm>
              <a:prstGeom prst="accentCallout2">
                <a:avLst>
                  <a:gd name="adj1" fmla="val 51384"/>
                  <a:gd name="adj2" fmla="val 36716"/>
                  <a:gd name="adj3" fmla="val 51191"/>
                  <a:gd name="adj4" fmla="val 29069"/>
                  <a:gd name="adj5" fmla="val -321582"/>
                  <a:gd name="adj6" fmla="val 28763"/>
                </a:avLst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Line Callout 2 (Accent Bar) 30"/>
          <p:cNvSpPr/>
          <p:nvPr/>
        </p:nvSpPr>
        <p:spPr>
          <a:xfrm>
            <a:off x="2599678" y="5214745"/>
            <a:ext cx="847938" cy="452105"/>
          </a:xfrm>
          <a:prstGeom prst="accentCallout2">
            <a:avLst>
              <a:gd name="adj1" fmla="val 53216"/>
              <a:gd name="adj2" fmla="val 273088"/>
              <a:gd name="adj3" fmla="val 52974"/>
              <a:gd name="adj4" fmla="val 296692"/>
              <a:gd name="adj5" fmla="val -321582"/>
              <a:gd name="adj6" fmla="val 296814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32" name="Curved Down Arrow 31"/>
          <p:cNvSpPr/>
          <p:nvPr/>
        </p:nvSpPr>
        <p:spPr>
          <a:xfrm flipH="1">
            <a:off x="5022489" y="2927433"/>
            <a:ext cx="633348" cy="329938"/>
          </a:xfrm>
          <a:prstGeom prst="curved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04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Software Lab| Cakal, Karakaya, Meßmer | </a:t>
            </a:r>
            <a:r>
              <a:rPr lang="en-US" dirty="0"/>
              <a:t>Android-Based</a:t>
            </a:r>
            <a:r>
              <a:rPr lang="de-DE" dirty="0"/>
              <a:t> FEM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MOR Package</a:t>
            </a:r>
            <a:endParaRPr lang="de-DE" sz="3000" dirty="0"/>
          </a:p>
        </p:txBody>
      </p:sp>
      <p:sp>
        <p:nvSpPr>
          <p:cNvPr id="8" name="Inhaltsplatzhalter 1"/>
          <p:cNvSpPr>
            <a:spLocks noGrp="1"/>
          </p:cNvSpPr>
          <p:nvPr>
            <p:ph idx="1"/>
          </p:nvPr>
        </p:nvSpPr>
        <p:spPr>
          <a:xfrm>
            <a:off x="319090" y="1773741"/>
            <a:ext cx="8508999" cy="4699572"/>
          </a:xfrm>
        </p:spPr>
        <p:txBody>
          <a:bodyPr/>
          <a:lstStyle/>
          <a:p>
            <a:pPr marL="461963" lvl="1" indent="-285750"/>
            <a:endParaRPr lang="en-US" dirty="0"/>
          </a:p>
          <a:p>
            <a:pPr marL="461963" lvl="1" indent="-285750"/>
            <a:endParaRPr lang="en-US" dirty="0"/>
          </a:p>
          <a:p>
            <a:pPr lvl="1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Inhaltsplatzhalter 1"/>
              <p:cNvSpPr txBox="1">
                <a:spLocks/>
              </p:cNvSpPr>
              <p:nvPr/>
            </p:nvSpPr>
            <p:spPr>
              <a:xfrm>
                <a:off x="311162" y="1589222"/>
                <a:ext cx="8508999" cy="46995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defRPr lang="de-DE" sz="1600" kern="1200" noProof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76213" indent="-176213" algn="l" rtl="0" eaLnBrk="0" fontAlgn="base" hangingPunct="0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buChar char="•"/>
                  <a:defRPr lang="de-DE" sz="1600" kern="1200" noProof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0363" indent="-184150" algn="l" rtl="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38163" indent="-177800" algn="l" rtl="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14375" indent="-176213" algn="l" rtl="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indent="0">
                  <a:buNone/>
                </a:pPr>
                <a:endParaRPr lang="en-US" dirty="0"/>
              </a:p>
              <a:p>
                <a:pPr lvl="1" indent="0">
                  <a:buNone/>
                </a:pPr>
                <a:endParaRPr lang="en-US" dirty="0"/>
              </a:p>
              <a:p>
                <a:pPr lvl="1" indent="0">
                  <a:buNone/>
                </a:pPr>
                <a:r>
                  <a:rPr lang="en-US" sz="2800" dirty="0"/>
                  <a:t>		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800" dirty="0"/>
                  <a:t>		</a:t>
                </a:r>
              </a:p>
              <a:p>
                <a:pPr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5" name="Inhaltsplatzhalt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62" y="1589222"/>
                <a:ext cx="8508999" cy="46995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031" y="1928116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771378" y="2412182"/>
                <a:ext cx="287517" cy="210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378" y="2412182"/>
                <a:ext cx="287517" cy="210507"/>
              </a:xfrm>
              <a:prstGeom prst="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990" y="1927311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413910" y="2430231"/>
                <a:ext cx="287517" cy="210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 sz="12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910" y="2430231"/>
                <a:ext cx="287517" cy="210507"/>
              </a:xfrm>
              <a:prstGeom prst="rect">
                <a:avLst/>
              </a:prstGeom>
              <a:blipFill>
                <a:blip r:embed="rId5"/>
                <a:stretch>
                  <a:fillRect l="-4255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230315" y="2271018"/>
                <a:ext cx="412660" cy="2807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16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315" y="2271018"/>
                <a:ext cx="412660" cy="280718"/>
              </a:xfrm>
              <a:prstGeom prst="rect">
                <a:avLst/>
              </a:prstGeom>
              <a:blipFill>
                <a:blip r:embed="rId6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343055" y="2268744"/>
                <a:ext cx="961534" cy="3229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⃑"/>
                              <m:ctrlPr>
                                <a:rPr lang="en-US" sz="16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6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055" y="2268744"/>
                <a:ext cx="961534" cy="322974"/>
              </a:xfrm>
              <a:prstGeom prst="rect">
                <a:avLst/>
              </a:prstGeom>
              <a:blipFill>
                <a:blip r:embed="rId7"/>
                <a:stretch>
                  <a:fillRect t="-11321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/>
          <p:cNvSpPr/>
          <p:nvPr/>
        </p:nvSpPr>
        <p:spPr>
          <a:xfrm rot="16200000">
            <a:off x="3870169" y="1832836"/>
            <a:ext cx="435525" cy="2353879"/>
          </a:xfrm>
          <a:prstGeom prst="leftBrace">
            <a:avLst>
              <a:gd name="adj1" fmla="val 8333"/>
              <a:gd name="adj2" fmla="val 50401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72134" y="3199885"/>
                <a:ext cx="763571" cy="491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8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134" y="3199885"/>
                <a:ext cx="763571" cy="4912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Line Callout 2 (Accent Bar) 36"/>
              <p:cNvSpPr/>
              <p:nvPr/>
            </p:nvSpPr>
            <p:spPr>
              <a:xfrm>
                <a:off x="5079161" y="3707353"/>
                <a:ext cx="2762054" cy="463310"/>
              </a:xfrm>
              <a:prstGeom prst="accentCallout2">
                <a:avLst>
                  <a:gd name="adj1" fmla="val 49349"/>
                  <a:gd name="adj2" fmla="val 2930"/>
                  <a:gd name="adj3" fmla="val 49157"/>
                  <a:gd name="adj4" fmla="val -11889"/>
                  <a:gd name="adj5" fmla="val -20452"/>
                  <a:gd name="adj6" fmla="val -23799"/>
                </a:avLst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𝑛𝑥𝑛</m:t>
                    </m:r>
                  </m:oMath>
                </a14:m>
                <a:r>
                  <a:rPr lang="en-US" dirty="0"/>
                  <a:t> </a:t>
                </a:r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Line Callout 2 (Accent Bar)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161" y="3707353"/>
                <a:ext cx="2762054" cy="463310"/>
              </a:xfrm>
              <a:prstGeom prst="accentCallout2">
                <a:avLst>
                  <a:gd name="adj1" fmla="val 49349"/>
                  <a:gd name="adj2" fmla="val 2930"/>
                  <a:gd name="adj3" fmla="val 49157"/>
                  <a:gd name="adj4" fmla="val -11889"/>
                  <a:gd name="adj5" fmla="val -20452"/>
                  <a:gd name="adj6" fmla="val -23799"/>
                </a:avLst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752628" y="4468304"/>
                <a:ext cx="3176832" cy="6588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32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32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28" y="4468304"/>
                <a:ext cx="3176832" cy="6588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364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Software Lab| Cakal, Karakaya, Meßmer | </a:t>
            </a:r>
            <a:r>
              <a:rPr lang="en-US" dirty="0"/>
              <a:t>Android-Based</a:t>
            </a:r>
            <a:r>
              <a:rPr lang="de-DE" dirty="0"/>
              <a:t> FEM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MOR Package</a:t>
            </a:r>
            <a:endParaRPr lang="de-DE" sz="3000" dirty="0"/>
          </a:p>
        </p:txBody>
      </p:sp>
      <p:sp>
        <p:nvSpPr>
          <p:cNvPr id="8" name="Inhaltsplatzhalter 1"/>
          <p:cNvSpPr>
            <a:spLocks noGrp="1"/>
          </p:cNvSpPr>
          <p:nvPr>
            <p:ph idx="1"/>
          </p:nvPr>
        </p:nvSpPr>
        <p:spPr>
          <a:xfrm>
            <a:off x="319090" y="1773741"/>
            <a:ext cx="8508999" cy="4699572"/>
          </a:xfrm>
        </p:spPr>
        <p:txBody>
          <a:bodyPr/>
          <a:lstStyle/>
          <a:p>
            <a:pPr marL="461963" lvl="1" indent="-285750"/>
            <a:endParaRPr lang="en-US" dirty="0"/>
          </a:p>
          <a:p>
            <a:pPr marL="461963" lvl="1" indent="-285750"/>
            <a:endParaRPr lang="en-US" dirty="0"/>
          </a:p>
          <a:p>
            <a:pPr lvl="1" indent="0">
              <a:buNone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989" y="2173994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0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ABDFC8C2-2A8E-4AD7-8163-4B6B8CD24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0" y="1762188"/>
            <a:ext cx="8508999" cy="4699572"/>
          </a:xfrm>
        </p:spPr>
        <p:txBody>
          <a:bodyPr/>
          <a:lstStyle/>
          <a:p>
            <a:pPr marL="461963" lvl="1" indent="-285750"/>
            <a:r>
              <a:rPr lang="en-US" sz="2000" dirty="0"/>
              <a:t>Done</a:t>
            </a:r>
            <a:endParaRPr lang="x-none" sz="2000" dirty="0"/>
          </a:p>
          <a:p>
            <a:pPr marL="646113" lvl="2" indent="-285750">
              <a:lnSpc>
                <a:spcPct val="150000"/>
              </a:lnSpc>
            </a:pPr>
            <a:r>
              <a:rPr lang="en-US" dirty="0"/>
              <a:t>Get familiar with the </a:t>
            </a:r>
            <a:r>
              <a:rPr lang="de-DE" dirty="0"/>
              <a:t>Android Development Environment</a:t>
            </a:r>
          </a:p>
          <a:p>
            <a:pPr marL="646113" lvl="2" indent="-285750">
              <a:lnSpc>
                <a:spcPct val="150000"/>
              </a:lnSpc>
            </a:pPr>
            <a:r>
              <a:rPr lang="en-US" dirty="0"/>
              <a:t>Construct</a:t>
            </a:r>
            <a:r>
              <a:rPr lang="de-DE" dirty="0"/>
              <a:t> Android </a:t>
            </a:r>
            <a:r>
              <a:rPr lang="en-US" dirty="0"/>
              <a:t>application</a:t>
            </a:r>
            <a:r>
              <a:rPr lang="de-DE" dirty="0"/>
              <a:t> </a:t>
            </a:r>
            <a:r>
              <a:rPr lang="en-US" dirty="0" smtClean="0"/>
              <a:t>layout</a:t>
            </a:r>
          </a:p>
          <a:p>
            <a:pPr marL="646113" lvl="2" indent="-285750">
              <a:lnSpc>
                <a:spcPct val="150000"/>
              </a:lnSpc>
            </a:pPr>
            <a:r>
              <a:rPr lang="en-US" dirty="0" smtClean="0"/>
              <a:t>Make</a:t>
            </a:r>
            <a:r>
              <a:rPr lang="de-DE" dirty="0" smtClean="0"/>
              <a:t> </a:t>
            </a:r>
            <a:r>
              <a:rPr lang="en-US" dirty="0" smtClean="0"/>
              <a:t>rendering framework available</a:t>
            </a:r>
            <a:endParaRPr lang="en-US" dirty="0"/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/>
          </a:p>
          <a:p>
            <a:pPr marL="461963" lvl="1" indent="-285750"/>
            <a:r>
              <a:rPr lang="de-DE" sz="2000" dirty="0" err="1"/>
              <a:t>To</a:t>
            </a:r>
            <a:r>
              <a:rPr lang="de-DE" sz="2000" dirty="0"/>
              <a:t> - Do</a:t>
            </a:r>
          </a:p>
          <a:p>
            <a:pPr marL="646113" lvl="2" indent="-285750"/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en-US" dirty="0" smtClean="0"/>
              <a:t>the</a:t>
            </a:r>
            <a:r>
              <a:rPr lang="de-DE" dirty="0" smtClean="0"/>
              <a:t> FEM-Package </a:t>
            </a:r>
            <a:r>
              <a:rPr lang="de-DE" dirty="0"/>
              <a:t>(C++ </a:t>
            </a:r>
            <a:r>
              <a:rPr lang="en-US" dirty="0" smtClean="0"/>
              <a:t>or</a:t>
            </a:r>
            <a:r>
              <a:rPr lang="de-DE" dirty="0" smtClean="0"/>
              <a:t> </a:t>
            </a:r>
            <a:r>
              <a:rPr lang="de-DE" dirty="0"/>
              <a:t>Java)</a:t>
            </a:r>
          </a:p>
          <a:p>
            <a:pPr marL="646113" lvl="2" indent="-285750"/>
            <a:r>
              <a:rPr lang="de-DE" dirty="0"/>
              <a:t>Implement a Model Order </a:t>
            </a:r>
            <a:r>
              <a:rPr lang="en-US" dirty="0"/>
              <a:t>Reduction</a:t>
            </a:r>
            <a:r>
              <a:rPr lang="de-DE" dirty="0"/>
              <a:t> </a:t>
            </a:r>
            <a:r>
              <a:rPr lang="en-US" dirty="0" smtClean="0"/>
              <a:t>method</a:t>
            </a:r>
          </a:p>
          <a:p>
            <a:pPr marL="646113" lvl="2" indent="-285750"/>
            <a:r>
              <a:rPr lang="de-DE" dirty="0" smtClean="0"/>
              <a:t>Add </a:t>
            </a:r>
            <a:r>
              <a:rPr lang="en-US" dirty="0" smtClean="0"/>
              <a:t>further features to the application </a:t>
            </a:r>
            <a:r>
              <a:rPr lang="de-DE" dirty="0" smtClean="0"/>
              <a:t>(</a:t>
            </a:r>
            <a:r>
              <a:rPr lang="de-DE" dirty="0"/>
              <a:t>e.g. </a:t>
            </a:r>
            <a:r>
              <a:rPr lang="en-US" dirty="0" smtClean="0"/>
              <a:t>geometry types, elements types</a:t>
            </a:r>
            <a:r>
              <a:rPr lang="de-DE" dirty="0" smtClean="0"/>
              <a:t>… </a:t>
            </a:r>
            <a:r>
              <a:rPr lang="de-DE" dirty="0"/>
              <a:t>)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95EDDB2-90CD-4BC2-B9AA-4C490F3464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D99E7CC-CA64-4489-A59F-B4FB4186CB0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Software Lab| Cakal, Karakaya, Meßmer | </a:t>
            </a:r>
            <a:r>
              <a:rPr lang="en-US" dirty="0"/>
              <a:t>Android-Based</a:t>
            </a:r>
            <a:r>
              <a:rPr lang="de-DE" dirty="0"/>
              <a:t> FEM</a:t>
            </a:r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3D8859CD-EABA-49E3-AD6A-AC068031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Plan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2B5A5D7-7ABC-4266-94E9-DD9C5AAB4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23" y="2259623"/>
            <a:ext cx="208202" cy="182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A871B2D-A9CD-4CB4-B661-80725F22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23" y="2585035"/>
            <a:ext cx="208202" cy="182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D6DD628-19E3-4B90-8978-F7B6B67F9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23" y="2946657"/>
            <a:ext cx="208202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8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">
            <a:hlinkClick r:id="" action="ppaction://media"/>
            <a:extLst>
              <a:ext uri="{FF2B5EF4-FFF2-40B4-BE49-F238E27FC236}">
                <a16:creationId xmlns:a16="http://schemas.microsoft.com/office/drawing/2014/main" xmlns="" id="{31C36BA6-90D0-49FE-B716-F312C191620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50406" y="1589508"/>
            <a:ext cx="2643188" cy="46990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28C3A82-943B-48B0-86A4-4FD7929B4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3FCB3AD-99EC-4482-9C09-EF10B016470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Software Lab| Cakal, Karakaya, Meßmer | </a:t>
            </a:r>
            <a:r>
              <a:rPr lang="en-US" dirty="0"/>
              <a:t>Android-Based</a:t>
            </a:r>
            <a:r>
              <a:rPr lang="de-DE" dirty="0"/>
              <a:t> FEM</a:t>
            </a:r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A4FD262B-6CD2-4577-B58A-6C6EF9DC0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20865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E4FEF529-D8F6-4AA6-843F-520DB7C1D2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sz="2200" dirty="0"/>
              <a:t>Two Major Fields of Application</a:t>
            </a:r>
          </a:p>
          <a:p>
            <a:pPr algn="ctr"/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373765C-6266-4D1A-9BD0-26A179C982D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50712FE-FC80-4E78-A4EA-DB9FB61B323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dirty="0"/>
              <a:t>Software Lab| </a:t>
            </a:r>
            <a:r>
              <a:rPr lang="de-DE" noProof="0" dirty="0" smtClean="0"/>
              <a:t>Cakal</a:t>
            </a:r>
            <a:r>
              <a:rPr lang="de-DE" dirty="0"/>
              <a:t>, Karakaya, Meßmer</a:t>
            </a:r>
            <a:r>
              <a:rPr lang="de-DE" noProof="0" dirty="0"/>
              <a:t> | </a:t>
            </a:r>
            <a:r>
              <a:rPr lang="en-US" dirty="0" smtClean="0"/>
              <a:t>Android-Based</a:t>
            </a:r>
            <a:r>
              <a:rPr lang="de-DE" noProof="0" dirty="0" smtClean="0"/>
              <a:t> </a:t>
            </a:r>
            <a:r>
              <a:rPr lang="de-DE" noProof="0" dirty="0"/>
              <a:t>FEM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112674A5-6804-407F-956D-27996E915B61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/>
          <a:stretch>
            <a:fillRect/>
          </a:stretch>
        </p:blipFill>
        <p:spPr>
          <a:xfrm>
            <a:off x="1611528" y="4381240"/>
            <a:ext cx="1032293" cy="137639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xmlns="" id="{E76FAE55-CAF5-4473-A819-4628D66DF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using FEM on a Smartphone?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xmlns="" id="{12E25814-1C22-4DCB-8A9B-7B7824BDCED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500181" y="4361750"/>
            <a:ext cx="1080000" cy="1440000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075C17F-7F40-45CD-B988-11F90392A74D}"/>
              </a:ext>
            </a:extLst>
          </p:cNvPr>
          <p:cNvSpPr txBox="1"/>
          <p:nvPr/>
        </p:nvSpPr>
        <p:spPr>
          <a:xfrm>
            <a:off x="1018403" y="2985253"/>
            <a:ext cx="2600999" cy="1941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Teaching Tool</a:t>
            </a:r>
          </a:p>
          <a:p>
            <a:pPr>
              <a:lnSpc>
                <a:spcPct val="114000"/>
              </a:lnSpc>
            </a:pPr>
            <a:endParaRPr lang="en-US" sz="800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Helps students to understand the workflow of FEM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Solutions can be obtained easily</a:t>
            </a:r>
          </a:p>
          <a:p>
            <a:pPr>
              <a:lnSpc>
                <a:spcPct val="114000"/>
              </a:lnSpc>
            </a:pPr>
            <a:endParaRPr lang="en-US" sz="1600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F1F073C-4D1E-4C14-A264-22D7E36B1BF2}"/>
              </a:ext>
            </a:extLst>
          </p:cNvPr>
          <p:cNvSpPr/>
          <p:nvPr/>
        </p:nvSpPr>
        <p:spPr>
          <a:xfrm>
            <a:off x="5553955" y="3025938"/>
            <a:ext cx="3111874" cy="1768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/>
              <a:t>Portable Computational Support</a:t>
            </a:r>
          </a:p>
          <a:p>
            <a:endParaRPr lang="de-DE" sz="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Analyse</a:t>
            </a:r>
            <a:r>
              <a:rPr lang="en-US" sz="1400" dirty="0"/>
              <a:t> structure on site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Provides first rough estimation of the problem</a:t>
            </a:r>
          </a:p>
          <a:p>
            <a:pPr algn="ctr"/>
            <a:endParaRPr lang="de-DE" sz="1600" dirty="0"/>
          </a:p>
          <a:p>
            <a:pPr algn="ctr"/>
            <a:endParaRPr lang="de-DE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E541B24-9122-4F9F-B224-518B0D62E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936" y="2370376"/>
            <a:ext cx="1676015" cy="3137265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xmlns="" id="{AB6809A1-D8B1-4798-AE72-C60A57CCDBCA}"/>
              </a:ext>
            </a:extLst>
          </p:cNvPr>
          <p:cNvSpPr/>
          <p:nvPr/>
        </p:nvSpPr>
        <p:spPr>
          <a:xfrm rot="2631695">
            <a:off x="2517016" y="2262662"/>
            <a:ext cx="402672" cy="71554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xmlns="" id="{9CD2F624-2946-4B40-878B-6BE2118A677B}"/>
              </a:ext>
            </a:extLst>
          </p:cNvPr>
          <p:cNvSpPr/>
          <p:nvPr/>
        </p:nvSpPr>
        <p:spPr>
          <a:xfrm rot="19420273">
            <a:off x="5896307" y="2303983"/>
            <a:ext cx="402672" cy="71554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B8A4AEF-F242-4A82-8EAE-8D9EFD6F2028}"/>
              </a:ext>
            </a:extLst>
          </p:cNvPr>
          <p:cNvSpPr txBox="1"/>
          <p:nvPr/>
        </p:nvSpPr>
        <p:spPr>
          <a:xfrm>
            <a:off x="6276783" y="5721375"/>
            <a:ext cx="1526796" cy="160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www.Colourbox.de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189952B-89B2-4531-A6B4-B2CC86989527}"/>
              </a:ext>
            </a:extLst>
          </p:cNvPr>
          <p:cNvSpPr txBox="1"/>
          <p:nvPr/>
        </p:nvSpPr>
        <p:spPr>
          <a:xfrm>
            <a:off x="1364277" y="5721375"/>
            <a:ext cx="1526796" cy="160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www.Colourbox.de</a:t>
            </a:r>
          </a:p>
        </p:txBody>
      </p:sp>
    </p:spTree>
    <p:extLst>
      <p:ext uri="{BB962C8B-B14F-4D97-AF65-F5344CB8AC3E}">
        <p14:creationId xmlns:p14="http://schemas.microsoft.com/office/powerpoint/2010/main" val="359473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9" grpId="0"/>
      <p:bldP spid="20" grpId="0"/>
      <p:bldP spid="13" grpId="0" animBg="1"/>
      <p:bldP spid="18" grpId="0" animBg="1"/>
      <p:bldP spid="22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4DA95EF-015A-4B76-BB80-F41B8689E9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AA2F8EF-F5E7-4A3A-8E90-D306292E105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Software Lab| Cakal, Karakaya, Meßmer | </a:t>
            </a:r>
            <a:r>
              <a:rPr lang="en-US" dirty="0"/>
              <a:t>Android-Based</a:t>
            </a:r>
            <a:r>
              <a:rPr lang="de-DE" dirty="0"/>
              <a:t> FEM</a:t>
            </a:r>
            <a:endParaRPr lang="de-DE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C5695AD9-B70D-4273-9B60-9D298A731F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5711452" y="2261288"/>
            <a:ext cx="2126963" cy="3960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xmlns="" id="{A92F4A4E-6C23-4B7E-9F8C-3CD06206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Smartphone capable to do?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601F419E-9CD4-4A77-BAD5-33FFD854B2FA}"/>
              </a:ext>
            </a:extLst>
          </p:cNvPr>
          <p:cNvGrpSpPr/>
          <p:nvPr/>
        </p:nvGrpSpPr>
        <p:grpSpPr>
          <a:xfrm>
            <a:off x="3821100" y="3399731"/>
            <a:ext cx="1199046" cy="915984"/>
            <a:chOff x="3761463" y="3401040"/>
            <a:chExt cx="1199046" cy="915984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xmlns="" id="{631778F9-298D-4D1B-869D-5CF7624DFB75}"/>
                </a:ext>
              </a:extLst>
            </p:cNvPr>
            <p:cNvSpPr/>
            <p:nvPr/>
          </p:nvSpPr>
          <p:spPr>
            <a:xfrm>
              <a:off x="3798277" y="3921370"/>
              <a:ext cx="1125415" cy="395654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844C432F-4F76-4008-8142-A18C0291A9AA}"/>
                </a:ext>
              </a:extLst>
            </p:cNvPr>
            <p:cNvSpPr txBox="1"/>
            <p:nvPr/>
          </p:nvSpPr>
          <p:spPr>
            <a:xfrm>
              <a:off x="3761463" y="3401040"/>
              <a:ext cx="1199046" cy="53796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600" dirty="0">
                  <a:latin typeface="+mn-lt"/>
                </a:rPr>
                <a:t>Model Order </a:t>
              </a:r>
            </a:p>
            <a:p>
              <a:pPr algn="ctr">
                <a:lnSpc>
                  <a:spcPct val="114000"/>
                </a:lnSpc>
              </a:pPr>
              <a:r>
                <a:rPr lang="en-US" sz="1600" dirty="0">
                  <a:latin typeface="+mn-lt"/>
                </a:rPr>
                <a:t>Reduction</a:t>
              </a:r>
            </a:p>
          </p:txBody>
        </p:sp>
      </p:grp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xmlns="" id="{75CE5AC0-7403-4A07-BF7D-C28E8EED76E6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/>
          <a:stretch>
            <a:fillRect/>
          </a:stretch>
        </p:blipFill>
        <p:spPr>
          <a:xfrm>
            <a:off x="899727" y="2261288"/>
            <a:ext cx="2115544" cy="396000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7BAFD31-318F-49E2-8D04-10D876AF3F02}"/>
              </a:ext>
            </a:extLst>
          </p:cNvPr>
          <p:cNvSpPr txBox="1"/>
          <p:nvPr/>
        </p:nvSpPr>
        <p:spPr>
          <a:xfrm>
            <a:off x="704675" y="1883272"/>
            <a:ext cx="2575420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Handle easy Computations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889AF56-62A9-4240-A9FC-CCC21C938EEA}"/>
              </a:ext>
            </a:extLst>
          </p:cNvPr>
          <p:cNvSpPr txBox="1"/>
          <p:nvPr/>
        </p:nvSpPr>
        <p:spPr>
          <a:xfrm>
            <a:off x="5079462" y="1883272"/>
            <a:ext cx="3390942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Handle more complex Computations</a:t>
            </a:r>
          </a:p>
        </p:txBody>
      </p:sp>
    </p:spTree>
    <p:extLst>
      <p:ext uri="{BB962C8B-B14F-4D97-AF65-F5344CB8AC3E}">
        <p14:creationId xmlns:p14="http://schemas.microsoft.com/office/powerpoint/2010/main" val="94054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E084B593-31D2-4951-9BC5-A92593B55C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200" dirty="0"/>
              <a:t>We could add fancy features like…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CBA7683-E340-4EE2-9D51-6588F6460A2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DA0C6C9-972E-407A-9F83-0FC0AF97418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Software Lab| Cakal, Karakaya, Meßmer | </a:t>
            </a:r>
            <a:r>
              <a:rPr lang="en-US" dirty="0"/>
              <a:t>Android-Based</a:t>
            </a:r>
            <a:r>
              <a:rPr lang="de-DE" dirty="0"/>
              <a:t> FEM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4634791B-D314-478F-A5B2-FD09EFB1C1C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16992" y="2484001"/>
            <a:ext cx="4242816" cy="39744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Making use of built-in sensors ( camera, rotation sensor, barometer, ambient light sensor etc. 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Using Augmented Reality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E.g. Recognize easy truss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9872B71E-6BCC-458B-A50B-7B5AEAB3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Smartphone also capable to do?</a:t>
            </a:r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xmlns="" id="{60B41850-8684-4B72-8059-131E6715E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757" y="2491932"/>
            <a:ext cx="4254353" cy="28362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F27C44A-D753-4626-93D9-BC2ECB763F7C}"/>
              </a:ext>
            </a:extLst>
          </p:cNvPr>
          <p:cNvSpPr txBox="1"/>
          <p:nvPr/>
        </p:nvSpPr>
        <p:spPr>
          <a:xfrm rot="20117688">
            <a:off x="1287176" y="4983221"/>
            <a:ext cx="2124093" cy="3536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200" dirty="0">
                <a:latin typeface="+mn-lt"/>
              </a:rPr>
              <a:t>This is Future…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8A9FDE6-47EB-47C4-95D9-0255D1EE4610}"/>
              </a:ext>
            </a:extLst>
          </p:cNvPr>
          <p:cNvSpPr txBox="1"/>
          <p:nvPr/>
        </p:nvSpPr>
        <p:spPr>
          <a:xfrm>
            <a:off x="5331596" y="5342961"/>
            <a:ext cx="2875633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www.architectmagazine.com</a:t>
            </a:r>
          </a:p>
        </p:txBody>
      </p:sp>
    </p:spTree>
    <p:extLst>
      <p:ext uri="{BB962C8B-B14F-4D97-AF65-F5344CB8AC3E}">
        <p14:creationId xmlns:p14="http://schemas.microsoft.com/office/powerpoint/2010/main" val="96327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uiExpand="1" build="p"/>
      <p:bldP spid="10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A7F12AB-FBD6-4514-92C6-2CC9FA4AB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90" y="1765473"/>
            <a:ext cx="8508999" cy="714951"/>
          </a:xfrm>
        </p:spPr>
        <p:txBody>
          <a:bodyPr/>
          <a:lstStyle/>
          <a:p>
            <a:r>
              <a:rPr lang="en-US" sz="2200" dirty="0"/>
              <a:t>We started from the very beginning…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8181B43-0637-4156-911F-14DADC3EF74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E28C3AF-1704-4131-8D33-200BC8B3341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Software Lab| Cakal, Karakaya, Meßmer | </a:t>
            </a:r>
            <a:r>
              <a:rPr lang="en-US" dirty="0"/>
              <a:t>Android-Based</a:t>
            </a:r>
            <a:r>
              <a:rPr lang="de-DE" dirty="0"/>
              <a:t> FEM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0244C0F3-3AAD-4B33-8DAF-30821FEC80D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666392" y="2489541"/>
            <a:ext cx="5160616" cy="3974655"/>
          </a:xfrm>
        </p:spPr>
        <p:txBody>
          <a:bodyPr/>
          <a:lstStyle/>
          <a:p>
            <a:r>
              <a:rPr lang="en-US" dirty="0"/>
              <a:t>Our Task is…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 a 2D - FEM framework that runs on a wide range of Android devices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Guide user intuitively from Geometry Creation to Post-Processing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Provide a Model Order Reduction Method to solve models more efficiently and be able to solve more complex (bigger) systems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327A9D17-6DFC-4C6D-869B-3A4EBA421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did we start?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xmlns="" id="{AFD8314C-838F-414A-9D6E-001AE72E86E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5691" t="3053" r="-12803" b="-19828"/>
          <a:stretch/>
        </p:blipFill>
        <p:spPr>
          <a:xfrm>
            <a:off x="613754" y="2354046"/>
            <a:ext cx="2929548" cy="4969947"/>
          </a:xfrm>
        </p:spPr>
      </p:pic>
      <p:grpSp>
        <p:nvGrpSpPr>
          <p:cNvPr id="6" name="Gruppieren 5"/>
          <p:cNvGrpSpPr/>
          <p:nvPr/>
        </p:nvGrpSpPr>
        <p:grpSpPr>
          <a:xfrm>
            <a:off x="4505498" y="4779818"/>
            <a:ext cx="3214646" cy="1684378"/>
            <a:chOff x="4379053" y="4525786"/>
            <a:chExt cx="3490720" cy="19384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B1738C0D-3762-4C00-BECD-618414066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1617" y="4534903"/>
              <a:ext cx="3368156" cy="192929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E87C3351-15A6-4D2D-987A-009656A2C763}"/>
                </a:ext>
              </a:extLst>
            </p:cNvPr>
            <p:cNvSpPr/>
            <p:nvPr/>
          </p:nvSpPr>
          <p:spPr>
            <a:xfrm>
              <a:off x="4379053" y="4525786"/>
              <a:ext cx="2315362" cy="19384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</p:grpSp>
      <p:sp>
        <p:nvSpPr>
          <p:cNvPr id="9" name="Textfeld 8"/>
          <p:cNvSpPr txBox="1"/>
          <p:nvPr/>
        </p:nvSpPr>
        <p:spPr>
          <a:xfrm rot="19392641">
            <a:off x="5748531" y="5980602"/>
            <a:ext cx="841449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BE FAST</a:t>
            </a:r>
          </a:p>
        </p:txBody>
      </p:sp>
    </p:spTree>
    <p:extLst>
      <p:ext uri="{BB962C8B-B14F-4D97-AF65-F5344CB8AC3E}">
        <p14:creationId xmlns:p14="http://schemas.microsoft.com/office/powerpoint/2010/main" val="90295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uiExpand="1" build="p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CB6FFAD-88FB-41DC-8904-5499791786C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BFA6193-843E-49E5-BB7D-EADB6401B13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Software Lab| Cakal, Karakaya, Meßmer | </a:t>
            </a:r>
            <a:r>
              <a:rPr lang="en-US" dirty="0"/>
              <a:t>Android-Based</a:t>
            </a:r>
            <a:r>
              <a:rPr lang="de-DE" dirty="0"/>
              <a:t> FEM</a:t>
            </a:r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93A5C448-A64E-4389-A3FB-CEFE8086A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0738"/>
          </a:xfrm>
        </p:spPr>
        <p:txBody>
          <a:bodyPr/>
          <a:lstStyle/>
          <a:p>
            <a:r>
              <a:rPr lang="en-US" dirty="0"/>
              <a:t>Design Pattern: Model View Controller</a:t>
            </a:r>
            <a:r>
              <a:rPr lang="tr-TR" dirty="0"/>
              <a:t/>
            </a:r>
            <a:br>
              <a:rPr lang="tr-TR" dirty="0"/>
            </a:br>
            <a:endParaRPr lang="en-US" dirty="0"/>
          </a:p>
        </p:txBody>
      </p:sp>
      <p:sp>
        <p:nvSpPr>
          <p:cNvPr id="22" name="Metin kutusu 7">
            <a:extLst>
              <a:ext uri="{FF2B5EF4-FFF2-40B4-BE49-F238E27FC236}">
                <a16:creationId xmlns:a16="http://schemas.microsoft.com/office/drawing/2014/main" xmlns="" id="{ADF8FD95-B5E3-40BB-A1AC-C1064AA01B74}"/>
              </a:ext>
            </a:extLst>
          </p:cNvPr>
          <p:cNvSpPr txBox="1"/>
          <p:nvPr/>
        </p:nvSpPr>
        <p:spPr>
          <a:xfrm>
            <a:off x="899592" y="4047784"/>
            <a:ext cx="45365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Independent from each other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Parallel development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No global effect due to local changes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Easy management of complex application</a:t>
            </a:r>
          </a:p>
        </p:txBody>
      </p:sp>
      <p:sp>
        <p:nvSpPr>
          <p:cNvPr id="23" name="Yuvarlatılmış Dikdörtgen 6">
            <a:extLst>
              <a:ext uri="{FF2B5EF4-FFF2-40B4-BE49-F238E27FC236}">
                <a16:creationId xmlns:a16="http://schemas.microsoft.com/office/drawing/2014/main" xmlns="" id="{343A86AA-E50C-49BB-B5E2-3E7830998CFB}"/>
              </a:ext>
            </a:extLst>
          </p:cNvPr>
          <p:cNvSpPr/>
          <p:nvPr/>
        </p:nvSpPr>
        <p:spPr>
          <a:xfrm>
            <a:off x="5220072" y="4596742"/>
            <a:ext cx="3024336" cy="115212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MODEL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Contains computational parts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FEM package </a:t>
            </a:r>
          </a:p>
        </p:txBody>
      </p:sp>
      <p:sp>
        <p:nvSpPr>
          <p:cNvPr id="24" name="Yuvarlatılmış Dikdörtgen 3">
            <a:extLst>
              <a:ext uri="{FF2B5EF4-FFF2-40B4-BE49-F238E27FC236}">
                <a16:creationId xmlns:a16="http://schemas.microsoft.com/office/drawing/2014/main" xmlns="" id="{E2E11E10-3571-40F8-840D-F1C7A4F43BA2}"/>
              </a:ext>
            </a:extLst>
          </p:cNvPr>
          <p:cNvSpPr/>
          <p:nvPr/>
        </p:nvSpPr>
        <p:spPr>
          <a:xfrm>
            <a:off x="827584" y="1643800"/>
            <a:ext cx="7488832" cy="19448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5" name="Yuvarlatılmış Dikdörtgen 9">
            <a:extLst>
              <a:ext uri="{FF2B5EF4-FFF2-40B4-BE49-F238E27FC236}">
                <a16:creationId xmlns:a16="http://schemas.microsoft.com/office/drawing/2014/main" xmlns="" id="{2AA37B75-2F4E-4770-8065-498F6336E4ED}"/>
              </a:ext>
            </a:extLst>
          </p:cNvPr>
          <p:cNvSpPr/>
          <p:nvPr/>
        </p:nvSpPr>
        <p:spPr>
          <a:xfrm>
            <a:off x="899592" y="2185651"/>
            <a:ext cx="2952328" cy="1368152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VIEW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Provides user interface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Renderer tool</a:t>
            </a:r>
          </a:p>
        </p:txBody>
      </p:sp>
      <p:sp>
        <p:nvSpPr>
          <p:cNvPr id="26" name="Yuvarlatılmış Dikdörtgen 10">
            <a:extLst>
              <a:ext uri="{FF2B5EF4-FFF2-40B4-BE49-F238E27FC236}">
                <a16:creationId xmlns:a16="http://schemas.microsoft.com/office/drawing/2014/main" xmlns="" id="{517C0D23-2A66-4647-B684-3B1F9E224417}"/>
              </a:ext>
            </a:extLst>
          </p:cNvPr>
          <p:cNvSpPr/>
          <p:nvPr/>
        </p:nvSpPr>
        <p:spPr>
          <a:xfrm>
            <a:off x="5220072" y="2185651"/>
            <a:ext cx="3024336" cy="136815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CONTROLLER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Receives user actions, and updates model and view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Android activities</a:t>
            </a:r>
          </a:p>
        </p:txBody>
      </p:sp>
      <p:sp>
        <p:nvSpPr>
          <p:cNvPr id="27" name="Metin kutusu 8">
            <a:extLst>
              <a:ext uri="{FF2B5EF4-FFF2-40B4-BE49-F238E27FC236}">
                <a16:creationId xmlns:a16="http://schemas.microsoft.com/office/drawing/2014/main" xmlns="" id="{B9CAFD0A-6354-4E49-B18D-392B50C0D186}"/>
              </a:ext>
            </a:extLst>
          </p:cNvPr>
          <p:cNvSpPr txBox="1"/>
          <p:nvPr/>
        </p:nvSpPr>
        <p:spPr>
          <a:xfrm>
            <a:off x="1043608" y="1716422"/>
            <a:ext cx="167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GUI (user)</a:t>
            </a:r>
            <a:endParaRPr lang="tr-TR" dirty="0"/>
          </a:p>
        </p:txBody>
      </p:sp>
      <p:cxnSp>
        <p:nvCxnSpPr>
          <p:cNvPr id="28" name="Düz Ok Bağlayıcısı 24">
            <a:extLst>
              <a:ext uri="{FF2B5EF4-FFF2-40B4-BE49-F238E27FC236}">
                <a16:creationId xmlns:a16="http://schemas.microsoft.com/office/drawing/2014/main" xmlns="" id="{59E79B7D-B97F-49B5-A6BF-7F3E41A36B83}"/>
              </a:ext>
            </a:extLst>
          </p:cNvPr>
          <p:cNvCxnSpPr/>
          <p:nvPr/>
        </p:nvCxnSpPr>
        <p:spPr>
          <a:xfrm>
            <a:off x="7020272" y="3498826"/>
            <a:ext cx="0" cy="1097916"/>
          </a:xfrm>
          <a:prstGeom prst="straightConnector1">
            <a:avLst/>
          </a:prstGeom>
          <a:ln w="381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Düz Ok Bağlayıcısı 31">
            <a:extLst>
              <a:ext uri="{FF2B5EF4-FFF2-40B4-BE49-F238E27FC236}">
                <a16:creationId xmlns:a16="http://schemas.microsoft.com/office/drawing/2014/main" xmlns="" id="{7F773C91-F128-4A03-B166-C2FE02B98763}"/>
              </a:ext>
            </a:extLst>
          </p:cNvPr>
          <p:cNvCxnSpPr/>
          <p:nvPr/>
        </p:nvCxnSpPr>
        <p:spPr>
          <a:xfrm flipH="1">
            <a:off x="3851920" y="2580518"/>
            <a:ext cx="1368152" cy="0"/>
          </a:xfrm>
          <a:prstGeom prst="straightConnector1">
            <a:avLst/>
          </a:prstGeom>
          <a:ln w="381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Düz Ok Bağlayıcısı 35">
            <a:extLst>
              <a:ext uri="{FF2B5EF4-FFF2-40B4-BE49-F238E27FC236}">
                <a16:creationId xmlns:a16="http://schemas.microsoft.com/office/drawing/2014/main" xmlns="" id="{A24E8D6E-176F-4E14-A177-DE5A179B163E}"/>
              </a:ext>
            </a:extLst>
          </p:cNvPr>
          <p:cNvCxnSpPr/>
          <p:nvPr/>
        </p:nvCxnSpPr>
        <p:spPr>
          <a:xfrm>
            <a:off x="3851920" y="3012566"/>
            <a:ext cx="1368152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Düz Ok Bağlayıcısı 44">
            <a:extLst>
              <a:ext uri="{FF2B5EF4-FFF2-40B4-BE49-F238E27FC236}">
                <a16:creationId xmlns:a16="http://schemas.microsoft.com/office/drawing/2014/main" xmlns="" id="{B80FA9AE-BA50-4107-B625-30B970B3E3BA}"/>
              </a:ext>
            </a:extLst>
          </p:cNvPr>
          <p:cNvCxnSpPr/>
          <p:nvPr/>
        </p:nvCxnSpPr>
        <p:spPr>
          <a:xfrm flipV="1">
            <a:off x="6372200" y="3535956"/>
            <a:ext cx="0" cy="104293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Dikdörtgen 50">
            <a:extLst>
              <a:ext uri="{FF2B5EF4-FFF2-40B4-BE49-F238E27FC236}">
                <a16:creationId xmlns:a16="http://schemas.microsoft.com/office/drawing/2014/main" xmlns="" id="{EB8296EC-8ADF-4D8E-BE64-EF5B418F5467}"/>
              </a:ext>
            </a:extLst>
          </p:cNvPr>
          <p:cNvSpPr/>
          <p:nvPr/>
        </p:nvSpPr>
        <p:spPr>
          <a:xfrm>
            <a:off x="3973982" y="3012566"/>
            <a:ext cx="11240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3">
                    <a:lumMod val="50000"/>
                  </a:schemeClr>
                </a:solidFill>
              </a:rPr>
              <a:t>User Actions</a:t>
            </a:r>
            <a:endParaRPr lang="tr-TR" sz="1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3" name="Dikdörtgen 52">
            <a:extLst>
              <a:ext uri="{FF2B5EF4-FFF2-40B4-BE49-F238E27FC236}">
                <a16:creationId xmlns:a16="http://schemas.microsoft.com/office/drawing/2014/main" xmlns="" id="{FA08BE78-156C-41E0-B5A1-A3F0101A9277}"/>
              </a:ext>
            </a:extLst>
          </p:cNvPr>
          <p:cNvSpPr/>
          <p:nvPr/>
        </p:nvSpPr>
        <p:spPr>
          <a:xfrm>
            <a:off x="4026082" y="2272741"/>
            <a:ext cx="10198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5"/>
                </a:solidFill>
              </a:rPr>
              <a:t>Update UI</a:t>
            </a:r>
            <a:endParaRPr lang="tr-TR" sz="1400" b="1" dirty="0">
              <a:solidFill>
                <a:schemeClr val="accent5"/>
              </a:solidFill>
            </a:endParaRPr>
          </a:p>
        </p:txBody>
      </p:sp>
      <p:sp>
        <p:nvSpPr>
          <p:cNvPr id="34" name="Dikdörtgen 53">
            <a:extLst>
              <a:ext uri="{FF2B5EF4-FFF2-40B4-BE49-F238E27FC236}">
                <a16:creationId xmlns:a16="http://schemas.microsoft.com/office/drawing/2014/main" xmlns="" id="{F76415D5-EC8E-4ED7-B326-422AA2344ABC}"/>
              </a:ext>
            </a:extLst>
          </p:cNvPr>
          <p:cNvSpPr/>
          <p:nvPr/>
        </p:nvSpPr>
        <p:spPr>
          <a:xfrm>
            <a:off x="5105722" y="4254138"/>
            <a:ext cx="12368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Notify Change</a:t>
            </a:r>
            <a:endParaRPr lang="tr-TR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" name="Dikdörtgen 54">
            <a:extLst>
              <a:ext uri="{FF2B5EF4-FFF2-40B4-BE49-F238E27FC236}">
                <a16:creationId xmlns:a16="http://schemas.microsoft.com/office/drawing/2014/main" xmlns="" id="{FEA1C34D-6ABA-4323-9C63-B51AE1DE5B78}"/>
              </a:ext>
            </a:extLst>
          </p:cNvPr>
          <p:cNvSpPr/>
          <p:nvPr/>
        </p:nvSpPr>
        <p:spPr>
          <a:xfrm>
            <a:off x="6963045" y="3749648"/>
            <a:ext cx="16834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5"/>
                </a:solidFill>
              </a:rPr>
              <a:t>Manipulate Model</a:t>
            </a:r>
            <a:endParaRPr lang="tr-TR" sz="1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90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B257D88-7B3E-472F-8BBC-47CD1C9A8AB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CF29174-EE18-4FDF-A125-A1A18772519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Software Lab| Cakal, Karakaya, Meßmer | </a:t>
            </a:r>
            <a:r>
              <a:rPr lang="en-US" dirty="0"/>
              <a:t>Android-Based</a:t>
            </a:r>
            <a:r>
              <a:rPr lang="de-DE" dirty="0"/>
              <a:t> FEM</a:t>
            </a:r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1E0A4932-7B64-4714-ADC4-AB3E0C95B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View </a:t>
            </a:r>
            <a:r>
              <a:rPr lang="en-US" sz="3600" b="1" dirty="0"/>
              <a:t>Controller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756" y="1724180"/>
            <a:ext cx="2622226" cy="4661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Yuvarlatılmış Dikdörtgen 8">
            <a:extLst>
              <a:ext uri="{FF2B5EF4-FFF2-40B4-BE49-F238E27FC236}">
                <a16:creationId xmlns:a16="http://schemas.microsoft.com/office/drawing/2014/main" xmlns="" id="{E8BFF0D9-3AAD-4DA1-BE2E-8E3CA4A39BC2}"/>
              </a:ext>
            </a:extLst>
          </p:cNvPr>
          <p:cNvSpPr/>
          <p:nvPr/>
        </p:nvSpPr>
        <p:spPr>
          <a:xfrm rot="21167687">
            <a:off x="4697949" y="4641796"/>
            <a:ext cx="1444866" cy="59547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Update Renderer Tool</a:t>
            </a:r>
          </a:p>
        </p:txBody>
      </p:sp>
      <p:sp>
        <p:nvSpPr>
          <p:cNvPr id="10" name="Yuvarlatılmış Dikdörtgen 7">
            <a:extLst>
              <a:ext uri="{FF2B5EF4-FFF2-40B4-BE49-F238E27FC236}">
                <a16:creationId xmlns:a16="http://schemas.microsoft.com/office/drawing/2014/main" xmlns="" id="{4F454B0F-6BAE-4D65-B129-E6E3DA766684}"/>
              </a:ext>
            </a:extLst>
          </p:cNvPr>
          <p:cNvSpPr/>
          <p:nvPr/>
        </p:nvSpPr>
        <p:spPr>
          <a:xfrm rot="940600">
            <a:off x="7334532" y="1752552"/>
            <a:ext cx="1365343" cy="59727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Handle User </a:t>
            </a:r>
            <a:r>
              <a:rPr lang="en-US" sz="1400" b="1" dirty="0"/>
              <a:t>Actions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440" y="1724180"/>
            <a:ext cx="2626460" cy="466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Yuvarlatılmış Dikdörtgen 1">
            <a:extLst>
              <a:ext uri="{FF2B5EF4-FFF2-40B4-BE49-F238E27FC236}">
                <a16:creationId xmlns:a16="http://schemas.microsoft.com/office/drawing/2014/main" xmlns="" id="{9F346CF1-7C03-44C1-A6B9-CA414597CD37}"/>
              </a:ext>
            </a:extLst>
          </p:cNvPr>
          <p:cNvSpPr/>
          <p:nvPr/>
        </p:nvSpPr>
        <p:spPr>
          <a:xfrm rot="20488958">
            <a:off x="358752" y="2872940"/>
            <a:ext cx="1267416" cy="50665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Navigate User</a:t>
            </a:r>
            <a:endParaRPr lang="tr-TR" sz="1400" b="1" dirty="0"/>
          </a:p>
        </p:txBody>
      </p:sp>
    </p:spTree>
    <p:extLst>
      <p:ext uri="{BB962C8B-B14F-4D97-AF65-F5344CB8AC3E}">
        <p14:creationId xmlns:p14="http://schemas.microsoft.com/office/powerpoint/2010/main" val="128670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Abgerundetes Rechteck 44"/>
          <p:cNvSpPr/>
          <p:nvPr/>
        </p:nvSpPr>
        <p:spPr>
          <a:xfrm>
            <a:off x="4164676" y="2156626"/>
            <a:ext cx="4662331" cy="51175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2D2F9F4-520F-4358-9B45-96B87E8A6A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4793880-8E12-493D-86FD-77B55642A3A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Software Lab| Cakal, Karakaya, Meßmer | </a:t>
            </a:r>
            <a:r>
              <a:rPr lang="en-US" dirty="0"/>
              <a:t>Android-Based</a:t>
            </a:r>
            <a:r>
              <a:rPr lang="de-DE" dirty="0"/>
              <a:t> FEM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D30508D-6838-44C7-ABA2-7FE3B191756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16992" y="2919046"/>
            <a:ext cx="3722993" cy="353960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Graphics Library is an Application Programming Interface (API) for rendering 2D and 3D vector graphics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Well suited for our Application as it is language independent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Architecture is based on a client-server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E1994B1B-63A6-43C0-B0C8-14164568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sz="3600" b="1" dirty="0"/>
              <a:t>View</a:t>
            </a:r>
            <a:r>
              <a:rPr lang="en-US" dirty="0"/>
              <a:t> Controller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31616634-D03A-4D91-A094-5E2F442CC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62" y="1607646"/>
            <a:ext cx="2693377" cy="1167831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4228426" y="3142211"/>
            <a:ext cx="2346941" cy="59851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400" dirty="0">
                <a:solidFill>
                  <a:schemeClr val="tx1"/>
                </a:solidFill>
              </a:rPr>
              <a:t>APP</a:t>
            </a:r>
          </a:p>
          <a:p>
            <a:pPr algn="ctr">
              <a:lnSpc>
                <a:spcPct val="114000"/>
              </a:lnSpc>
            </a:pPr>
            <a:r>
              <a:rPr lang="de-DE" sz="1400" dirty="0">
                <a:solidFill>
                  <a:schemeClr val="tx1"/>
                </a:solidFill>
              </a:rPr>
              <a:t>(Java Code</a:t>
            </a:r>
            <a:r>
              <a:rPr lang="de-DE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4689967" y="2877120"/>
            <a:ext cx="1388226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Client</a:t>
            </a:r>
          </a:p>
        </p:txBody>
      </p:sp>
      <p:sp>
        <p:nvSpPr>
          <p:cNvPr id="13" name="Rechteck 12"/>
          <p:cNvSpPr/>
          <p:nvPr/>
        </p:nvSpPr>
        <p:spPr>
          <a:xfrm>
            <a:off x="7038557" y="3142212"/>
            <a:ext cx="1711190" cy="160143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400" dirty="0" err="1">
                <a:solidFill>
                  <a:schemeClr val="tx1"/>
                </a:solidFill>
              </a:rPr>
              <a:t>Shader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</a:p>
          <a:p>
            <a:pPr algn="ctr">
              <a:lnSpc>
                <a:spcPct val="114000"/>
              </a:lnSpc>
            </a:pPr>
            <a:r>
              <a:rPr lang="de-DE" sz="1400" dirty="0">
                <a:solidFill>
                  <a:schemeClr val="tx1"/>
                </a:solidFill>
              </a:rPr>
              <a:t>(GLSL Code)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solidFill>
                  <a:schemeClr val="tx1"/>
                </a:solidFill>
              </a:rPr>
              <a:t>*</a:t>
            </a:r>
            <a:r>
              <a:rPr lang="de-DE" sz="1200" dirty="0" err="1">
                <a:solidFill>
                  <a:schemeClr val="tx1"/>
                </a:solidFill>
              </a:rPr>
              <a:t>fragment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shader</a:t>
            </a:r>
            <a:endParaRPr lang="de-DE" sz="1200" dirty="0">
              <a:solidFill>
                <a:schemeClr val="tx1"/>
              </a:solidFill>
            </a:endParaRPr>
          </a:p>
          <a:p>
            <a:pPr>
              <a:lnSpc>
                <a:spcPct val="114000"/>
              </a:lnSpc>
            </a:pPr>
            <a:r>
              <a:rPr lang="de-DE" sz="1200" dirty="0">
                <a:solidFill>
                  <a:schemeClr val="tx1"/>
                </a:solidFill>
              </a:rPr>
              <a:t>*</a:t>
            </a:r>
            <a:r>
              <a:rPr lang="de-DE" sz="1200" dirty="0" err="1">
                <a:solidFill>
                  <a:schemeClr val="tx1"/>
                </a:solidFill>
              </a:rPr>
              <a:t>vertex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shader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200039" y="2877120"/>
            <a:ext cx="1388226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Server</a:t>
            </a:r>
          </a:p>
        </p:txBody>
      </p:sp>
      <p:cxnSp>
        <p:nvCxnSpPr>
          <p:cNvPr id="12" name="Gerader Verbinder 11"/>
          <p:cNvCxnSpPr/>
          <p:nvPr/>
        </p:nvCxnSpPr>
        <p:spPr>
          <a:xfrm>
            <a:off x="6774934" y="2775477"/>
            <a:ext cx="0" cy="2079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eck 27"/>
          <p:cNvSpPr/>
          <p:nvPr/>
        </p:nvSpPr>
        <p:spPr>
          <a:xfrm>
            <a:off x="5569893" y="4215076"/>
            <a:ext cx="1016600" cy="5061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400" dirty="0">
                <a:solidFill>
                  <a:schemeClr val="tx1"/>
                </a:solidFill>
              </a:rPr>
              <a:t>OpenGL Library</a:t>
            </a:r>
          </a:p>
        </p:txBody>
      </p:sp>
      <p:sp>
        <p:nvSpPr>
          <p:cNvPr id="29" name="Rechteck 28"/>
          <p:cNvSpPr/>
          <p:nvPr/>
        </p:nvSpPr>
        <p:spPr>
          <a:xfrm>
            <a:off x="4228426" y="4213624"/>
            <a:ext cx="1016600" cy="5061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400" dirty="0" err="1">
                <a:solidFill>
                  <a:schemeClr val="tx1"/>
                </a:solidFill>
              </a:rPr>
              <a:t>Window</a:t>
            </a:r>
            <a:r>
              <a:rPr lang="de-DE" sz="1400" dirty="0">
                <a:solidFill>
                  <a:schemeClr val="tx1"/>
                </a:solidFill>
              </a:rPr>
              <a:t> Interface</a:t>
            </a:r>
          </a:p>
        </p:txBody>
      </p:sp>
      <p:sp>
        <p:nvSpPr>
          <p:cNvPr id="30" name="Pfeil nach rechts 29"/>
          <p:cNvSpPr/>
          <p:nvPr/>
        </p:nvSpPr>
        <p:spPr>
          <a:xfrm>
            <a:off x="6686610" y="4327593"/>
            <a:ext cx="327010" cy="1978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cxnSp>
        <p:nvCxnSpPr>
          <p:cNvPr id="32" name="Gerade Verbindung mit Pfeil 31"/>
          <p:cNvCxnSpPr/>
          <p:nvPr/>
        </p:nvCxnSpPr>
        <p:spPr>
          <a:xfrm>
            <a:off x="4689967" y="3807229"/>
            <a:ext cx="0" cy="3158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/>
          <p:nvPr/>
        </p:nvCxnSpPr>
        <p:spPr>
          <a:xfrm flipH="1">
            <a:off x="6010102" y="3807229"/>
            <a:ext cx="8313" cy="315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fik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473" y="5257505"/>
            <a:ext cx="1061258" cy="1193915"/>
          </a:xfrm>
          <a:prstGeom prst="rect">
            <a:avLst/>
          </a:prstGeom>
        </p:spPr>
      </p:pic>
      <p:cxnSp>
        <p:nvCxnSpPr>
          <p:cNvPr id="37" name="Gerade Verbindung mit Pfeil 36"/>
          <p:cNvCxnSpPr>
            <a:cxnSpLocks/>
          </p:cNvCxnSpPr>
          <p:nvPr/>
        </p:nvCxnSpPr>
        <p:spPr>
          <a:xfrm flipH="1">
            <a:off x="7013620" y="4854633"/>
            <a:ext cx="534337" cy="847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/>
          <p:nvPr/>
        </p:nvCxnSpPr>
        <p:spPr>
          <a:xfrm flipH="1" flipV="1">
            <a:off x="4796444" y="4854633"/>
            <a:ext cx="931025" cy="999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/>
        </p:nvSpPr>
        <p:spPr>
          <a:xfrm>
            <a:off x="4796444" y="5357634"/>
            <a:ext cx="469680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Events</a:t>
            </a:r>
            <a:endParaRPr lang="de-DE" sz="1600" dirty="0">
              <a:latin typeface="+mn-lt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7372228" y="5194044"/>
            <a:ext cx="938206" cy="4210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Frame </a:t>
            </a:r>
            <a:r>
              <a:rPr lang="de-DE" sz="1200" dirty="0" err="1">
                <a:latin typeface="+mn-lt"/>
              </a:rPr>
              <a:t>Buffer</a:t>
            </a:r>
            <a:r>
              <a:rPr lang="de-DE" sz="1200" dirty="0">
                <a:latin typeface="+mn-lt"/>
              </a:rPr>
              <a:t> </a:t>
            </a:r>
          </a:p>
          <a:p>
            <a:pPr>
              <a:lnSpc>
                <a:spcPct val="114000"/>
              </a:lnSpc>
            </a:pPr>
            <a:r>
              <a:rPr lang="de-DE" sz="1200" dirty="0">
                <a:latin typeface="+mn-lt"/>
              </a:rPr>
              <a:t>Image</a:t>
            </a:r>
          </a:p>
        </p:txBody>
      </p:sp>
      <p:sp>
        <p:nvSpPr>
          <p:cNvPr id="43" name="Abgerundetes Rechteck 42"/>
          <p:cNvSpPr/>
          <p:nvPr/>
        </p:nvSpPr>
        <p:spPr>
          <a:xfrm>
            <a:off x="4921501" y="2258115"/>
            <a:ext cx="914400" cy="3372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CPU</a:t>
            </a:r>
          </a:p>
        </p:txBody>
      </p:sp>
      <p:sp>
        <p:nvSpPr>
          <p:cNvPr id="44" name="Abgerundetes Rechteck 43"/>
          <p:cNvSpPr/>
          <p:nvPr/>
        </p:nvSpPr>
        <p:spPr>
          <a:xfrm>
            <a:off x="7436952" y="2258115"/>
            <a:ext cx="914400" cy="3372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GPU</a:t>
            </a:r>
          </a:p>
        </p:txBody>
      </p:sp>
    </p:spTree>
    <p:extLst>
      <p:ext uri="{BB962C8B-B14F-4D97-AF65-F5344CB8AC3E}">
        <p14:creationId xmlns:p14="http://schemas.microsoft.com/office/powerpoint/2010/main" val="148198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" grpId="0" uiExpand="1" build="p"/>
      <p:bldP spid="9" grpId="0" animBg="1"/>
      <p:bldP spid="10" grpId="0"/>
      <p:bldP spid="13" grpId="0" animBg="1"/>
      <p:bldP spid="14" grpId="0"/>
      <p:bldP spid="28" grpId="0" animBg="1"/>
      <p:bldP spid="29" grpId="0" animBg="1"/>
      <p:bldP spid="30" grpId="0" animBg="1"/>
      <p:bldP spid="40" grpId="0"/>
      <p:bldP spid="41" grpId="0"/>
      <p:bldP spid="43" grpId="0" animBg="1"/>
      <p:bldP spid="4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773741"/>
            <a:ext cx="8508999" cy="4699572"/>
          </a:xfrm>
        </p:spPr>
        <p:txBody>
          <a:bodyPr/>
          <a:lstStyle/>
          <a:p>
            <a:pPr marL="461963" lvl="1" indent="-285750"/>
            <a:endParaRPr lang="en-US" dirty="0"/>
          </a:p>
          <a:p>
            <a:pPr marL="461963" lvl="1" indent="-285750"/>
            <a:endParaRPr lang="en-US" dirty="0"/>
          </a:p>
          <a:p>
            <a:pPr lvl="1" indent="0"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Software Lab| Cakal, Karakaya, Meßmer | </a:t>
            </a:r>
            <a:r>
              <a:rPr lang="en-US" dirty="0"/>
              <a:t>Android-Based</a:t>
            </a:r>
            <a:r>
              <a:rPr lang="de-DE" dirty="0"/>
              <a:t> FEM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600" b="1" dirty="0"/>
              <a:t>Model</a:t>
            </a:r>
            <a:r>
              <a:rPr lang="en-US" dirty="0"/>
              <a:t> View Controller</a:t>
            </a:r>
            <a:endParaRPr lang="de-DE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xmlns="" id="{8FBB0E14-C198-483E-B13A-A7D8CE42C4FD}"/>
              </a:ext>
            </a:extLst>
          </p:cNvPr>
          <p:cNvCxnSpPr>
            <a:cxnSpLocks/>
          </p:cNvCxnSpPr>
          <p:nvPr/>
        </p:nvCxnSpPr>
        <p:spPr>
          <a:xfrm flipV="1">
            <a:off x="2971800" y="2954028"/>
            <a:ext cx="1009650" cy="584749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xmlns="" id="{2F05A5CA-183D-41DC-A1DC-0F43E3CC0687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971800" y="3538778"/>
            <a:ext cx="1009650" cy="58474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E4150786-865F-4F68-A495-0D305CA36502}"/>
              </a:ext>
            </a:extLst>
          </p:cNvPr>
          <p:cNvSpPr/>
          <p:nvPr/>
        </p:nvSpPr>
        <p:spPr>
          <a:xfrm>
            <a:off x="523875" y="3192154"/>
            <a:ext cx="2447925" cy="69324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dirty="0"/>
              <a:t>Two options are available</a:t>
            </a:r>
          </a:p>
          <a:p>
            <a:pPr algn="ctr">
              <a:lnSpc>
                <a:spcPct val="114000"/>
              </a:lnSpc>
            </a:pPr>
            <a:endParaRPr lang="x-none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13CDB59-8630-4236-85E5-CC167BBAEFBA}"/>
              </a:ext>
            </a:extLst>
          </p:cNvPr>
          <p:cNvSpPr/>
          <p:nvPr/>
        </p:nvSpPr>
        <p:spPr>
          <a:xfrm>
            <a:off x="3989378" y="2581275"/>
            <a:ext cx="2443160" cy="750852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dirty="0"/>
              <a:t>Implement Libraries with C++</a:t>
            </a:r>
            <a:endParaRPr lang="x-none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C1B3F3FF-9A79-42FE-9ECF-99CC2E018A5B}"/>
              </a:ext>
            </a:extLst>
          </p:cNvPr>
          <p:cNvSpPr/>
          <p:nvPr/>
        </p:nvSpPr>
        <p:spPr>
          <a:xfrm>
            <a:off x="3989378" y="3748100"/>
            <a:ext cx="2443160" cy="750852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dirty="0"/>
              <a:t>Implement Libraries with Java</a:t>
            </a:r>
            <a:endParaRPr lang="x-non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5C35329-F593-4CCF-BC7E-A2FA154BD260}"/>
              </a:ext>
            </a:extLst>
          </p:cNvPr>
          <p:cNvSpPr/>
          <p:nvPr/>
        </p:nvSpPr>
        <p:spPr>
          <a:xfrm>
            <a:off x="248752" y="1442774"/>
            <a:ext cx="17956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dirty="0"/>
              <a:t>FEM Package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4370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58</TotalTime>
  <Words>827</Words>
  <Application>Microsoft Office PowerPoint</Application>
  <PresentationFormat>Ekran Gösterisi (4:3)</PresentationFormat>
  <Paragraphs>225</Paragraphs>
  <Slides>18</Slides>
  <Notes>1</Notes>
  <HiddenSlides>0</HiddenSlides>
  <MMClips>1</MMClips>
  <ScaleCrop>false</ScaleCrop>
  <HeadingPairs>
    <vt:vector size="4" baseType="variant">
      <vt:variant>
        <vt:lpstr>Tema</vt:lpstr>
      </vt:variant>
      <vt:variant>
        <vt:i4>6</vt:i4>
      </vt:variant>
      <vt:variant>
        <vt:lpstr>Slayt Başlıkları</vt:lpstr>
      </vt:variant>
      <vt:variant>
        <vt:i4>18</vt:i4>
      </vt:variant>
    </vt:vector>
  </HeadingPairs>
  <TitlesOfParts>
    <vt:vector size="24" baseType="lpstr">
      <vt:lpstr>160104_TUM_Praesentation_p_v1</vt:lpstr>
      <vt:lpstr>Titel 2</vt:lpstr>
      <vt:lpstr>Titel 3</vt:lpstr>
      <vt:lpstr>Inhalt</vt:lpstr>
      <vt:lpstr>Kapiteltrenner blau</vt:lpstr>
      <vt:lpstr>Kapiteltrenner schwarz</vt:lpstr>
      <vt:lpstr>Development of a model order reduction library for an Android-based FEM app</vt:lpstr>
      <vt:lpstr>Why using FEM on a Smartphone?</vt:lpstr>
      <vt:lpstr>What is a Smartphone capable to do?</vt:lpstr>
      <vt:lpstr>What is a Smartphone also capable to do?</vt:lpstr>
      <vt:lpstr>Where did we start?</vt:lpstr>
      <vt:lpstr>Design Pattern: Model View Controller </vt:lpstr>
      <vt:lpstr>Model View Controller</vt:lpstr>
      <vt:lpstr>Model View Controller</vt:lpstr>
      <vt:lpstr>Model View Controller</vt:lpstr>
      <vt:lpstr>Model View Controller</vt:lpstr>
      <vt:lpstr>Model View Controller</vt:lpstr>
      <vt:lpstr>Model View Controller</vt:lpstr>
      <vt:lpstr>MOR Package</vt:lpstr>
      <vt:lpstr>MOR Package</vt:lpstr>
      <vt:lpstr>MOR Package</vt:lpstr>
      <vt:lpstr>MOR Package</vt:lpstr>
      <vt:lpstr>Work Plan</vt:lpstr>
      <vt:lpstr>Thanks for your Attention</vt:lpstr>
    </vt:vector>
  </TitlesOfParts>
  <Company>--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Manuel Meßmer</dc:creator>
  <cp:lastModifiedBy>Windows Kullanıcısı</cp:lastModifiedBy>
  <cp:revision>45</cp:revision>
  <cp:lastPrinted>2015-07-30T14:04:45Z</cp:lastPrinted>
  <dcterms:created xsi:type="dcterms:W3CDTF">2018-05-22T09:38:15Z</dcterms:created>
  <dcterms:modified xsi:type="dcterms:W3CDTF">2018-05-25T23:42:37Z</dcterms:modified>
</cp:coreProperties>
</file>